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media/audio1.bin" ContentType="audio/unknown"/>
  <Override PartName="/ppt/media/audio2.bin" ContentType="audio/unknown"/>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handoutMasterIdLst>
    <p:handoutMasterId r:id="rId26"/>
  </p:handoutMasterIdLst>
  <p:sldIdLst>
    <p:sldId id="406" r:id="rId2"/>
    <p:sldId id="407" r:id="rId3"/>
    <p:sldId id="408" r:id="rId4"/>
    <p:sldId id="409" r:id="rId5"/>
    <p:sldId id="395" r:id="rId6"/>
    <p:sldId id="410" r:id="rId7"/>
    <p:sldId id="397" r:id="rId8"/>
    <p:sldId id="398" r:id="rId9"/>
    <p:sldId id="399" r:id="rId10"/>
    <p:sldId id="400" r:id="rId11"/>
    <p:sldId id="401" r:id="rId12"/>
    <p:sldId id="402" r:id="rId13"/>
    <p:sldId id="403" r:id="rId14"/>
    <p:sldId id="412" r:id="rId15"/>
    <p:sldId id="411" r:id="rId16"/>
    <p:sldId id="413" r:id="rId17"/>
    <p:sldId id="396" r:id="rId18"/>
    <p:sldId id="386" r:id="rId19"/>
    <p:sldId id="390" r:id="rId20"/>
    <p:sldId id="388" r:id="rId21"/>
    <p:sldId id="394" r:id="rId22"/>
    <p:sldId id="392" r:id="rId23"/>
    <p:sldId id="393" r:id="rId24"/>
  </p:sldIdLst>
  <p:sldSz cx="9144000" cy="6858000" type="letter"/>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2CF9D18-C6FE-1244-91B1-2E4528A3336C}">
          <p14:sldIdLst>
            <p14:sldId id="406"/>
            <p14:sldId id="407"/>
            <p14:sldId id="408"/>
            <p14:sldId id="409"/>
            <p14:sldId id="395"/>
            <p14:sldId id="410"/>
            <p14:sldId id="397"/>
            <p14:sldId id="398"/>
            <p14:sldId id="399"/>
            <p14:sldId id="400"/>
            <p14:sldId id="401"/>
            <p14:sldId id="402"/>
            <p14:sldId id="403"/>
            <p14:sldId id="412"/>
            <p14:sldId id="411"/>
            <p14:sldId id="413"/>
            <p14:sldId id="396"/>
            <p14:sldId id="386"/>
            <p14:sldId id="390"/>
            <p14:sldId id="388"/>
            <p14:sldId id="394"/>
            <p14:sldId id="392"/>
            <p14:sldId id="393"/>
          </p14:sldIdLst>
        </p14:section>
        <p14:section name="Untitled Section" id="{FFF218A1-9BC5-A047-A53A-588173DB0037}">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06F"/>
    <a:srgbClr val="BC00FF"/>
    <a:srgbClr val="2E8E01"/>
    <a:srgbClr val="FF1B00"/>
    <a:srgbClr val="FF1B16"/>
    <a:srgbClr val="C6D9F1"/>
    <a:srgbClr val="5E85D5"/>
    <a:srgbClr val="1FDAFF"/>
    <a:srgbClr val="1CBAD7"/>
    <a:srgbClr val="E60B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73" autoAdjust="0"/>
    <p:restoredTop sz="99907" autoAdjust="0"/>
  </p:normalViewPr>
  <p:slideViewPr>
    <p:cSldViewPr snapToGrid="0" snapToObjects="1">
      <p:cViewPr varScale="1">
        <p:scale>
          <a:sx n="152" d="100"/>
          <a:sy n="152" d="100"/>
        </p:scale>
        <p:origin x="-120" y="-792"/>
      </p:cViewPr>
      <p:guideLst>
        <p:guide orient="horz" pos="2160"/>
        <p:guide pos="2880"/>
      </p:guideLst>
    </p:cSldViewPr>
  </p:slideViewPr>
  <p:notesTextViewPr>
    <p:cViewPr>
      <p:scale>
        <a:sx n="100" d="100"/>
        <a:sy n="100" d="100"/>
      </p:scale>
      <p:origin x="0" y="0"/>
    </p:cViewPr>
  </p:notesTextViewPr>
  <p:sorterViewPr>
    <p:cViewPr>
      <p:scale>
        <a:sx n="160" d="100"/>
        <a:sy n="160" d="100"/>
      </p:scale>
      <p:origin x="0" y="0"/>
    </p:cViewPr>
  </p:sorterViewPr>
  <p:notesViewPr>
    <p:cSldViewPr snapToGrid="0" snapToObjects="1">
      <p:cViewPr varScale="1">
        <p:scale>
          <a:sx n="122" d="100"/>
          <a:sy n="122" d="100"/>
        </p:scale>
        <p:origin x="-2240" y="-9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70" Type="http://schemas.microsoft.com/office/2015/10/relationships/revisionInfo" Target="revisionInfo.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00D09C9E-F0A2-904C-B003-3C7CB5E6A2E0}" type="datetimeFigureOut">
              <a:rPr lang="en-US" smtClean="0"/>
              <a:t>9/28/18</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B2C960AD-3D5C-A848-B413-DA00454CE72C}" type="slidenum">
              <a:rPr lang="en-US" smtClean="0"/>
              <a:t>‹#›</a:t>
            </a:fld>
            <a:endParaRPr lang="en-US"/>
          </a:p>
        </p:txBody>
      </p:sp>
    </p:spTree>
    <p:extLst>
      <p:ext uri="{BB962C8B-B14F-4D97-AF65-F5344CB8AC3E}">
        <p14:creationId xmlns:p14="http://schemas.microsoft.com/office/powerpoint/2010/main" val="33120799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4250DBA-2781-F94C-978C-7C94CBA2A17E}" type="datetimeFigureOut">
              <a:rPr lang="en-US" smtClean="0"/>
              <a:t>9/28/18</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F9030C9F-BCFC-204D-B593-AD28DE032360}" type="slidenum">
              <a:rPr lang="en-US" smtClean="0"/>
              <a:t>‹#›</a:t>
            </a:fld>
            <a:endParaRPr lang="en-US"/>
          </a:p>
        </p:txBody>
      </p:sp>
    </p:spTree>
    <p:extLst>
      <p:ext uri="{BB962C8B-B14F-4D97-AF65-F5344CB8AC3E}">
        <p14:creationId xmlns:p14="http://schemas.microsoft.com/office/powerpoint/2010/main" val="327840579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 Id="rId3" Type="http://schemas.openxmlformats.org/officeDocument/2006/relationships/hyperlink" Target="https://en.wikipedia.org/wiki/Loschmidt's_paradox"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 Id="rId3" Type="http://schemas.openxmlformats.org/officeDocument/2006/relationships/hyperlink" Target="https://editorialexpress.com/conference/SEM2017/program/SEM2017.html"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 Id="rId3" Type="http://schemas.openxmlformats.org/officeDocument/2006/relationships/hyperlink" Target="https://csimarket.com/screening/index.php?s=gm"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 Id="rId3" Type="http://schemas.openxmlformats.org/officeDocument/2006/relationships/hyperlink" Target="https://www.wired.com/story/the-paradox-of-universal-basic-income/"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30C9F-BCFC-204D-B593-AD28DE032360}" type="slidenum">
              <a:rPr lang="en-US" smtClean="0"/>
              <a:t>1</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0" y="3257550"/>
            <a:ext cx="7506141" cy="3086100"/>
          </a:xfrm>
        </p:spPr>
        <p:txBody>
          <a:bodyPr/>
          <a:lstStyle/>
          <a:p>
            <a:r>
              <a:rPr lang="en-US" dirty="0" smtClean="0">
                <a:latin typeface="Arial"/>
                <a:cs typeface="Arial"/>
              </a:rPr>
              <a:t>We determine Buyer and Seller temperatures on the same 0-10 degree scale.  We use a </a:t>
            </a:r>
            <a:r>
              <a:rPr lang="en-US" dirty="0">
                <a:latin typeface="Arial"/>
                <a:cs typeface="Arial"/>
              </a:rPr>
              <a:t>g</a:t>
            </a:r>
            <a:r>
              <a:rPr lang="en-US" dirty="0" smtClean="0">
                <a:latin typeface="Arial"/>
                <a:cs typeface="Arial"/>
              </a:rPr>
              <a:t>eneral method for converting subjective estimates into objective numbers.  Examples:</a:t>
            </a:r>
          </a:p>
          <a:p>
            <a:pPr lvl="1"/>
            <a:r>
              <a:rPr lang="en-US" dirty="0" smtClean="0">
                <a:latin typeface="Arial"/>
                <a:cs typeface="Arial"/>
              </a:rPr>
              <a:t>Emergency room nurses ask patients to describe their pain levels on a scale of 0 to 10.  </a:t>
            </a:r>
          </a:p>
          <a:p>
            <a:endParaRPr lang="en-US" dirty="0">
              <a:latin typeface="Arial"/>
              <a:cs typeface="Arial"/>
            </a:endParaRPr>
          </a:p>
          <a:p>
            <a:pPr lvl="1"/>
            <a:r>
              <a:rPr lang="en-US" dirty="0" smtClean="0">
                <a:latin typeface="Arial"/>
                <a:cs typeface="Arial"/>
              </a:rPr>
              <a:t>Converting subjective questionnaires responses into objective measures is also common to determining economic confidence indexes.  </a:t>
            </a:r>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10</a:t>
            </a:fld>
            <a:endParaRPr lang="en-US"/>
          </a:p>
        </p:txBody>
      </p:sp>
    </p:spTree>
    <p:extLst>
      <p:ext uri="{BB962C8B-B14F-4D97-AF65-F5344CB8AC3E}">
        <p14:creationId xmlns:p14="http://schemas.microsoft.com/office/powerpoint/2010/main" val="40338507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Thermoeconomics </a:t>
            </a:r>
            <a:r>
              <a:rPr lang="en-US" dirty="0">
                <a:latin typeface="Arial"/>
                <a:cs typeface="Arial"/>
              </a:rPr>
              <a:t>First Principle </a:t>
            </a:r>
            <a:r>
              <a:rPr lang="en-US" dirty="0" smtClean="0">
                <a:latin typeface="Arial"/>
                <a:cs typeface="Arial"/>
              </a:rPr>
              <a:t>#3:</a:t>
            </a:r>
          </a:p>
          <a:p>
            <a:endParaRPr lang="en-US" dirty="0">
              <a:latin typeface="Arial"/>
              <a:cs typeface="Arial"/>
            </a:endParaRPr>
          </a:p>
          <a:p>
            <a:r>
              <a:rPr lang="en-US" dirty="0" smtClean="0">
                <a:latin typeface="Arial"/>
                <a:cs typeface="Arial"/>
              </a:rPr>
              <a:t>Profit is Economic Entropy.  </a:t>
            </a:r>
          </a:p>
          <a:p>
            <a:r>
              <a:rPr lang="en-US" dirty="0" smtClean="0">
                <a:latin typeface="Arial"/>
                <a:cs typeface="Arial"/>
              </a:rPr>
              <a:t>Economic entropy equation </a:t>
            </a:r>
            <a:r>
              <a:rPr lang="en-US" dirty="0">
                <a:latin typeface="Arial"/>
                <a:cs typeface="Arial"/>
              </a:rPr>
              <a:t>modeled after </a:t>
            </a:r>
            <a:r>
              <a:rPr lang="en-US" dirty="0" smtClean="0">
                <a:latin typeface="Arial"/>
                <a:cs typeface="Arial"/>
              </a:rPr>
              <a:t>2</a:t>
            </a:r>
            <a:r>
              <a:rPr lang="en-US" baseline="30000" dirty="0" smtClean="0">
                <a:latin typeface="Arial"/>
                <a:cs typeface="Arial"/>
              </a:rPr>
              <a:t>nd</a:t>
            </a:r>
            <a:r>
              <a:rPr lang="en-US" dirty="0" smtClean="0">
                <a:latin typeface="Arial"/>
                <a:cs typeface="Arial"/>
              </a:rPr>
              <a:t> Law of Thermodynamics.</a:t>
            </a:r>
            <a:endParaRPr lang="en-US" dirty="0">
              <a:latin typeface="Arial"/>
              <a:cs typeface="Arial"/>
            </a:endParaRPr>
          </a:p>
          <a:p>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11</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30C9F-BCFC-204D-B593-AD28DE032360}" type="slidenum">
              <a:rPr lang="en-US" smtClean="0"/>
              <a:t>12</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350838"/>
            <a:ext cx="3429000" cy="2571750"/>
          </a:xfrm>
        </p:spPr>
      </p:sp>
      <p:sp>
        <p:nvSpPr>
          <p:cNvPr id="4" name="Slide Number Placeholder 3"/>
          <p:cNvSpPr>
            <a:spLocks noGrp="1"/>
          </p:cNvSpPr>
          <p:nvPr>
            <p:ph type="sldNum" sz="quarter" idx="10"/>
          </p:nvPr>
        </p:nvSpPr>
        <p:spPr/>
        <p:txBody>
          <a:bodyPr/>
          <a:lstStyle/>
          <a:p>
            <a:r>
              <a:rPr lang="en-US" dirty="0" smtClean="0"/>
              <a:t>  </a:t>
            </a:r>
            <a:fld id="{F9030C9F-BCFC-204D-B593-AD28DE032360}" type="slidenum">
              <a:rPr lang="en-US" smtClean="0"/>
              <a:t>13</a:t>
            </a:fld>
            <a:endParaRPr lang="en-US" dirty="0"/>
          </a:p>
        </p:txBody>
      </p:sp>
      <p:sp>
        <p:nvSpPr>
          <p:cNvPr id="6" name="Notes Placeholder 2"/>
          <p:cNvSpPr>
            <a:spLocks noGrp="1"/>
          </p:cNvSpPr>
          <p:nvPr>
            <p:ph type="body" sz="quarter" idx="11"/>
          </p:nvPr>
        </p:nvSpPr>
        <p:spPr>
          <a:xfrm>
            <a:off x="327730" y="3057821"/>
            <a:ext cx="8534628" cy="3671507"/>
          </a:xfrm>
        </p:spPr>
        <p:txBody>
          <a:bodyPr/>
          <a:lstStyle/>
          <a:p>
            <a:pPr algn="ctr"/>
            <a:r>
              <a:rPr lang="en-US" b="1" dirty="0" smtClean="0">
                <a:latin typeface="Arial"/>
                <a:cs typeface="Arial"/>
              </a:rPr>
              <a:t>Joining Micro- and Macroeconomics </a:t>
            </a:r>
          </a:p>
          <a:p>
            <a:r>
              <a:rPr lang="en-US" dirty="0">
                <a:latin typeface="Arial"/>
                <a:cs typeface="Arial"/>
              </a:rPr>
              <a:t>Physicists acknowledge </a:t>
            </a:r>
            <a:r>
              <a:rPr lang="en-US" dirty="0" err="1">
                <a:latin typeface="Arial"/>
                <a:cs typeface="Arial"/>
              </a:rPr>
              <a:t>Loschmidt’s</a:t>
            </a:r>
            <a:r>
              <a:rPr lang="en-US" dirty="0">
                <a:latin typeface="Arial"/>
                <a:cs typeface="Arial"/>
              </a:rPr>
              <a:t> </a:t>
            </a:r>
            <a:r>
              <a:rPr lang="en-US" dirty="0" smtClean="0">
                <a:latin typeface="Arial"/>
                <a:cs typeface="Arial"/>
              </a:rPr>
              <a:t>Paradox </a:t>
            </a:r>
            <a:r>
              <a:rPr lang="en-US" dirty="0" smtClean="0">
                <a:latin typeface="Arial"/>
                <a:cs typeface="Arial"/>
                <a:hlinkClick r:id="rId3"/>
              </a:rPr>
              <a:t>https</a:t>
            </a:r>
            <a:r>
              <a:rPr lang="en-US" dirty="0">
                <a:latin typeface="Arial"/>
                <a:cs typeface="Arial"/>
                <a:hlinkClick r:id="rId3"/>
              </a:rPr>
              <a:t>://en.wikipedia.org/wiki/Loschmidt%</a:t>
            </a:r>
            <a:r>
              <a:rPr lang="en-US" dirty="0" smtClean="0">
                <a:latin typeface="Arial"/>
                <a:cs typeface="Arial"/>
                <a:hlinkClick r:id="rId3"/>
              </a:rPr>
              <a:t>27s_paradox</a:t>
            </a:r>
            <a:r>
              <a:rPr lang="en-US" dirty="0" smtClean="0">
                <a:latin typeface="Arial"/>
                <a:cs typeface="Arial"/>
              </a:rPr>
              <a:t>:</a:t>
            </a:r>
          </a:p>
          <a:p>
            <a:endParaRPr lang="en-US" dirty="0">
              <a:latin typeface="Arial"/>
              <a:cs typeface="Arial"/>
            </a:endParaRPr>
          </a:p>
          <a:p>
            <a:r>
              <a:rPr lang="en-US" dirty="0" smtClean="0">
                <a:latin typeface="Arial"/>
                <a:cs typeface="Arial"/>
              </a:rPr>
              <a:t>“Any </a:t>
            </a:r>
            <a:r>
              <a:rPr lang="en-US" dirty="0">
                <a:latin typeface="Arial"/>
                <a:cs typeface="Arial"/>
              </a:rPr>
              <a:t>process that happens regularly in the forward direction of time but rarely or never in the opposite direction, such as entropy increasing in an isolated system, defines what physicists call an arrow of time in nature. This term only refers to an observation of an asymmetry in time; it is not meant to suggest an explanation for such asymmetries. </a:t>
            </a:r>
            <a:r>
              <a:rPr lang="en-US" dirty="0" err="1">
                <a:latin typeface="Arial"/>
                <a:cs typeface="Arial"/>
              </a:rPr>
              <a:t>Loschmidt's</a:t>
            </a:r>
            <a:r>
              <a:rPr lang="en-US" dirty="0">
                <a:latin typeface="Arial"/>
                <a:cs typeface="Arial"/>
              </a:rPr>
              <a:t> paradox is equivalent to the question of how it is possible that there could be a thermodynamic arrow of time given time-symmetric fundamental laws, since time-symmetry implies that for any process compatible with these fundamental laws, a reversed version that looked exactly like a film of the first process played backwards would be equally compatible with the same fundamental laws, and would even be equally probable if one were to pick the system's initial state randomly from the phase space of all possible states for that </a:t>
            </a:r>
            <a:r>
              <a:rPr lang="en-US" dirty="0" smtClean="0">
                <a:latin typeface="Arial"/>
                <a:cs typeface="Arial"/>
              </a:rPr>
              <a:t>system.”</a:t>
            </a:r>
            <a:endParaRPr lang="en-US" dirty="0">
              <a:latin typeface="Arial"/>
              <a:cs typeface="Arial"/>
            </a:endParaRPr>
          </a:p>
          <a:p>
            <a:endParaRPr lang="en-US" dirty="0" smtClean="0">
              <a:latin typeface="Arial"/>
              <a:cs typeface="Arial"/>
            </a:endParaRPr>
          </a:p>
          <a:p>
            <a:r>
              <a:rPr lang="en-US" u="sng" dirty="0" smtClean="0">
                <a:latin typeface="Arial"/>
                <a:cs typeface="Arial"/>
              </a:rPr>
              <a:t>We avoid such a paradox </a:t>
            </a:r>
            <a:r>
              <a:rPr lang="en-US" dirty="0" smtClean="0">
                <a:latin typeface="Arial"/>
                <a:cs typeface="Arial"/>
              </a:rPr>
              <a:t>when </a:t>
            </a:r>
            <a:r>
              <a:rPr lang="en-US" dirty="0">
                <a:latin typeface="Arial"/>
                <a:cs typeface="Arial"/>
              </a:rPr>
              <a:t>applying </a:t>
            </a:r>
            <a:r>
              <a:rPr lang="en-US" dirty="0" smtClean="0">
                <a:latin typeface="Arial"/>
                <a:cs typeface="Arial"/>
              </a:rPr>
              <a:t>thermodynamics time-asymmetry to transactions in thermo-economics. We claim that asymmetry is at the heart of thermoeconomic theory.  One might make an argument that asymmetry is fundamental to thermoeconomics because its “fundamental particle”, the Buyer-to-Seller dyad, is itself asymmetric.  For a profitable transaction to occur, the temperature gradient that drives cash flow must be asymmetric, from buyer to the seller in microeconomics. This rule holds when expanding to macroeconomics, where systems comprise multitudes of Consumers and Producers.  That is, asymmetry in macroeconomic temperature gradients must begin on the consumer side to drive economic expansion.  First, this means that there is no need to distinguish macro- from microeconomics in a theory of profit.  And first (again), this means that Supply-side economics violates thermodynamic and thermoeconomic principles and is thus a fantasy.</a:t>
            </a:r>
          </a:p>
          <a:p>
            <a:endParaRPr lang="en-US" dirty="0">
              <a:latin typeface="Arial"/>
              <a:cs typeface="Arial"/>
            </a:endParaRPr>
          </a:p>
          <a:p>
            <a:endParaRPr lang="en-US" dirty="0">
              <a:latin typeface="Arial"/>
              <a:cs typeface="Arial"/>
            </a:endParaRPr>
          </a:p>
        </p:txBody>
      </p:sp>
    </p:spTree>
    <p:extLst>
      <p:ext uri="{BB962C8B-B14F-4D97-AF65-F5344CB8AC3E}">
        <p14:creationId xmlns:p14="http://schemas.microsoft.com/office/powerpoint/2010/main" val="480703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CPTG </a:t>
            </a:r>
          </a:p>
          <a:p>
            <a:endParaRPr lang="en-US" dirty="0">
              <a:latin typeface="Arial"/>
              <a:cs typeface="Arial"/>
            </a:endParaRPr>
          </a:p>
          <a:p>
            <a:endParaRPr lang="en-US" dirty="0" smtClean="0">
              <a:latin typeface="Arial"/>
              <a:cs typeface="Arial"/>
            </a:endParaRPr>
          </a:p>
          <a:p>
            <a:endParaRPr lang="en-US" dirty="0">
              <a:latin typeface="Arial"/>
              <a:cs typeface="Arial"/>
            </a:endParaRPr>
          </a:p>
          <a:p>
            <a:r>
              <a:rPr lang="en-US" dirty="0" smtClean="0">
                <a:latin typeface="Arial"/>
                <a:cs typeface="Arial"/>
              </a:rPr>
              <a:t>Reference:</a:t>
            </a:r>
          </a:p>
          <a:p>
            <a:r>
              <a:rPr lang="en-US" dirty="0">
                <a:latin typeface="Arial"/>
                <a:cs typeface="Arial"/>
              </a:rPr>
              <a:t>Arthur Jonath, Richard Goldwater, and Fred Khorasani,  "Consumer-to-Producer Temperature Gradient: A New Leading Indicator of Expansion and Contraction Forces in the Macroeconomy”, Invited Paper, </a:t>
            </a:r>
            <a:r>
              <a:rPr lang="en-US" i="1" dirty="0">
                <a:latin typeface="Arial"/>
                <a:cs typeface="Arial"/>
              </a:rPr>
              <a:t>The Society for Economic Measurement 4th International Conference</a:t>
            </a:r>
            <a:r>
              <a:rPr lang="en-US" dirty="0">
                <a:latin typeface="Arial"/>
                <a:cs typeface="Arial"/>
              </a:rPr>
              <a:t>, Session E7, Samberg Center, MIT, Cambridge, MA, Pg. 37, July 26-28, 2017</a:t>
            </a:r>
            <a:r>
              <a:rPr lang="en-US" dirty="0" smtClean="0">
                <a:latin typeface="Arial"/>
                <a:cs typeface="Arial"/>
              </a:rPr>
              <a:t>. PDF available to download at: </a:t>
            </a:r>
            <a:r>
              <a:rPr lang="en-US" u="sng" dirty="0" smtClean="0">
                <a:latin typeface="Arial"/>
                <a:cs typeface="Arial"/>
                <a:hlinkClick r:id="rId3"/>
              </a:rPr>
              <a:t>https</a:t>
            </a:r>
            <a:r>
              <a:rPr lang="en-US" u="sng" dirty="0">
                <a:latin typeface="Arial"/>
                <a:cs typeface="Arial"/>
                <a:hlinkClick r:id="rId3"/>
              </a:rPr>
              <a:t>://editorialexpress.com/conference/SEM2017/program/SEM2017.html</a:t>
            </a:r>
            <a:r>
              <a:rPr lang="en-US" dirty="0">
                <a:latin typeface="Arial"/>
                <a:cs typeface="Arial"/>
              </a:rPr>
              <a:t>.</a:t>
            </a:r>
          </a:p>
          <a:p>
            <a:endParaRPr lang="en-US" dirty="0"/>
          </a:p>
        </p:txBody>
      </p:sp>
      <p:sp>
        <p:nvSpPr>
          <p:cNvPr id="4" name="Slide Number Placeholder 3"/>
          <p:cNvSpPr>
            <a:spLocks noGrp="1"/>
          </p:cNvSpPr>
          <p:nvPr>
            <p:ph type="sldNum" sz="quarter" idx="10"/>
          </p:nvPr>
        </p:nvSpPr>
        <p:spPr/>
        <p:txBody>
          <a:bodyPr/>
          <a:lstStyle/>
          <a:p>
            <a:fld id="{F9030C9F-BCFC-204D-B593-AD28DE032360}" type="slidenum">
              <a:rPr lang="en-US" smtClean="0"/>
              <a:t>14</a:t>
            </a:fld>
            <a:endParaRPr lang="en-US"/>
          </a:p>
        </p:txBody>
      </p:sp>
    </p:spTree>
    <p:extLst>
      <p:ext uri="{BB962C8B-B14F-4D97-AF65-F5344CB8AC3E}">
        <p14:creationId xmlns:p14="http://schemas.microsoft.com/office/powerpoint/2010/main" val="950177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a:cs typeface="Arial"/>
              </a:rPr>
              <a:t>Reference:</a:t>
            </a:r>
          </a:p>
          <a:p>
            <a:r>
              <a:rPr lang="en-US" dirty="0" smtClean="0">
                <a:latin typeface="Arial"/>
                <a:cs typeface="Arial"/>
              </a:rPr>
              <a:t>Ibid.</a:t>
            </a:r>
          </a:p>
          <a:p>
            <a:endParaRPr lang="en-US" dirty="0">
              <a:latin typeface="Arial"/>
              <a:cs typeface="Arial"/>
            </a:endParaRPr>
          </a:p>
          <a:p>
            <a:r>
              <a:rPr lang="en-US" dirty="0" smtClean="0">
                <a:latin typeface="Arial"/>
                <a:cs typeface="Arial"/>
              </a:rPr>
              <a:t>This is a monthly gap measure, in arbitrary units.  How can we compare the turn of fortunes between the first 30 years of the index with the second 21 years?  The simplest measure is to integrate the total wealth increases in both eras and compare.   For example</a:t>
            </a:r>
          </a:p>
          <a:p>
            <a:endParaRPr lang="en-US" dirty="0">
              <a:latin typeface="Arial"/>
              <a:cs typeface="Arial"/>
            </a:endParaRPr>
          </a:p>
          <a:p>
            <a:r>
              <a:rPr lang="en-US" dirty="0" smtClean="0">
                <a:latin typeface="Arial"/>
                <a:cs typeface="Arial"/>
              </a:rPr>
              <a:t>0.28 X 30 X 12  =  W(1.43 X 21 X 12), where W represents the total wealth ratio, Labor to Capital.   Total wealth advantage of the rich went up 400% in 21 years compared to advantage that favored the middle in the prior 30 years </a:t>
            </a:r>
          </a:p>
          <a:p>
            <a:endParaRPr lang="en-US" dirty="0">
              <a:latin typeface="Arial"/>
              <a:cs typeface="Arial"/>
            </a:endParaRPr>
          </a:p>
          <a:p>
            <a:r>
              <a:rPr lang="en-US" dirty="0" smtClean="0">
                <a:latin typeface="Arial"/>
                <a:cs typeface="Arial"/>
              </a:rPr>
              <a:t>Assumptions</a:t>
            </a:r>
          </a:p>
          <a:p>
            <a:pPr marL="228600" indent="-228600">
              <a:buAutoNum type="arabicPeriod"/>
            </a:pPr>
            <a:r>
              <a:rPr lang="en-US" dirty="0" smtClean="0">
                <a:latin typeface="Arial"/>
                <a:cs typeface="Arial"/>
              </a:rPr>
              <a:t>Tax benefits favoring wealthy ignored</a:t>
            </a:r>
            <a:endParaRPr lang="en-US" dirty="0">
              <a:latin typeface="Arial"/>
              <a:cs typeface="Arial"/>
            </a:endParaRPr>
          </a:p>
          <a:p>
            <a:pPr marL="228600" indent="-228600">
              <a:buAutoNum type="arabicPeriod"/>
            </a:pPr>
            <a:r>
              <a:rPr lang="en-US" dirty="0" smtClean="0">
                <a:latin typeface="Arial"/>
                <a:cs typeface="Arial"/>
              </a:rPr>
              <a:t>Investment benefits favoring wealthy ignored</a:t>
            </a:r>
          </a:p>
          <a:p>
            <a:pPr marL="228600" indent="-228600">
              <a:buAutoNum type="arabicPeriod"/>
            </a:pPr>
            <a:r>
              <a:rPr lang="en-US" dirty="0" smtClean="0">
                <a:latin typeface="Arial"/>
                <a:cs typeface="Arial"/>
              </a:rPr>
              <a:t>Job perks favoring wealthy ignored</a:t>
            </a:r>
          </a:p>
        </p:txBody>
      </p:sp>
      <p:sp>
        <p:nvSpPr>
          <p:cNvPr id="4" name="Slide Number Placeholder 3"/>
          <p:cNvSpPr>
            <a:spLocks noGrp="1"/>
          </p:cNvSpPr>
          <p:nvPr>
            <p:ph type="sldNum" sz="quarter" idx="10"/>
          </p:nvPr>
        </p:nvSpPr>
        <p:spPr/>
        <p:txBody>
          <a:bodyPr/>
          <a:lstStyle/>
          <a:p>
            <a:fld id="{F9030C9F-BCFC-204D-B593-AD28DE032360}" type="slidenum">
              <a:rPr lang="en-US" smtClean="0"/>
              <a:t>16</a:t>
            </a:fld>
            <a:endParaRPr lang="en-US"/>
          </a:p>
        </p:txBody>
      </p:sp>
    </p:spTree>
    <p:extLst>
      <p:ext uri="{BB962C8B-B14F-4D97-AF65-F5344CB8AC3E}">
        <p14:creationId xmlns:p14="http://schemas.microsoft.com/office/powerpoint/2010/main" val="2187061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Carried interest tax loophole benefits approximately 2000 people in US.</a:t>
            </a:r>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17</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a:cs typeface="Arial"/>
              </a:rPr>
              <a:t>Listed by gross margin, all business sectors report a wide range of profit as a percent of revenue.  The </a:t>
            </a:r>
            <a:r>
              <a:rPr lang="en-US" dirty="0" smtClean="0">
                <a:latin typeface="Arial"/>
                <a:cs typeface="Arial"/>
              </a:rPr>
              <a:t>financial and pharmaceutical sectors are </a:t>
            </a:r>
            <a:r>
              <a:rPr lang="en-US" dirty="0">
                <a:latin typeface="Arial"/>
                <a:cs typeface="Arial"/>
              </a:rPr>
              <a:t>noteworthy among them.  Of the 32 companies listed at the highest level of gross margins (between 90% and 100%) during 2014, 29 were in finance.  We thus concentrate on finance when exploring how to implement NVAT. </a:t>
            </a:r>
            <a:endParaRPr lang="en-US" dirty="0" smtClean="0">
              <a:latin typeface="Arial"/>
              <a:cs typeface="Arial"/>
            </a:endParaRPr>
          </a:p>
          <a:p>
            <a:endParaRPr lang="en-US" b="1" dirty="0">
              <a:latin typeface="Arial"/>
              <a:cs typeface="Arial"/>
            </a:endParaRPr>
          </a:p>
          <a:p>
            <a:r>
              <a:rPr lang="en-US" dirty="0" smtClean="0">
                <a:latin typeface="Arial"/>
                <a:cs typeface="Arial"/>
              </a:rPr>
              <a:t>See </a:t>
            </a:r>
            <a:r>
              <a:rPr lang="en-US" dirty="0">
                <a:latin typeface="Arial"/>
                <a:cs typeface="Arial"/>
              </a:rPr>
              <a:t>for example: </a:t>
            </a:r>
            <a:r>
              <a:rPr lang="en-US" u="sng" dirty="0">
                <a:latin typeface="Arial"/>
                <a:cs typeface="Arial"/>
                <a:hlinkClick r:id="rId3"/>
              </a:rPr>
              <a:t>https://csimarket.com/screening/index.php?s=gm</a:t>
            </a:r>
            <a:r>
              <a:rPr lang="en-US" dirty="0">
                <a:latin typeface="Arial"/>
                <a:cs typeface="Arial"/>
              </a:rPr>
              <a:t>.  Rankings among the dozen major sectors vary quarterly.  Financial sector ranked 7</a:t>
            </a:r>
            <a:r>
              <a:rPr lang="en-US" baseline="30000" dirty="0">
                <a:latin typeface="Arial"/>
                <a:cs typeface="Arial"/>
              </a:rPr>
              <a:t>th</a:t>
            </a:r>
            <a:r>
              <a:rPr lang="en-US" dirty="0">
                <a:latin typeface="Arial"/>
                <a:cs typeface="Arial"/>
              </a:rPr>
              <a:t> in 2015 and 4</a:t>
            </a:r>
            <a:r>
              <a:rPr lang="en-US" baseline="30000" dirty="0">
                <a:latin typeface="Arial"/>
                <a:cs typeface="Arial"/>
              </a:rPr>
              <a:t>th</a:t>
            </a:r>
            <a:r>
              <a:rPr lang="en-US" dirty="0">
                <a:latin typeface="Arial"/>
                <a:cs typeface="Arial"/>
              </a:rPr>
              <a:t> in Q2, 2017.</a:t>
            </a:r>
          </a:p>
        </p:txBody>
      </p:sp>
      <p:sp>
        <p:nvSpPr>
          <p:cNvPr id="4" name="Slide Number Placeholder 3"/>
          <p:cNvSpPr>
            <a:spLocks noGrp="1"/>
          </p:cNvSpPr>
          <p:nvPr>
            <p:ph type="sldNum" sz="quarter" idx="10"/>
          </p:nvPr>
        </p:nvSpPr>
        <p:spPr/>
        <p:txBody>
          <a:bodyPr/>
          <a:lstStyle/>
          <a:p>
            <a:fld id="{F9030C9F-BCFC-204D-B593-AD28DE032360}" type="slidenum">
              <a:rPr lang="en-US" smtClean="0"/>
              <a:t>18</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a:cs typeface="Arial"/>
              </a:rPr>
              <a:t>T</a:t>
            </a:r>
            <a:r>
              <a:rPr lang="en-US" dirty="0" smtClean="0">
                <a:latin typeface="Arial"/>
                <a:cs typeface="Arial"/>
              </a:rPr>
              <a:t>his example of an implementation method</a:t>
            </a:r>
            <a:r>
              <a:rPr lang="en-US" dirty="0">
                <a:latin typeface="Arial"/>
                <a:cs typeface="Arial"/>
              </a:rPr>
              <a:t> </a:t>
            </a:r>
            <a:r>
              <a:rPr lang="en-US" dirty="0" smtClean="0">
                <a:latin typeface="Arial"/>
                <a:cs typeface="Arial"/>
              </a:rPr>
              <a:t>that ties NVAT payments to VRR (as if in a Tax Table), identifies all </a:t>
            </a:r>
            <a:r>
              <a:rPr lang="en-US" dirty="0">
                <a:latin typeface="Arial"/>
                <a:cs typeface="Arial"/>
              </a:rPr>
              <a:t>profits </a:t>
            </a:r>
            <a:r>
              <a:rPr lang="en-US" dirty="0" smtClean="0">
                <a:latin typeface="Arial"/>
                <a:cs typeface="Arial"/>
              </a:rPr>
              <a:t>as </a:t>
            </a:r>
            <a:r>
              <a:rPr lang="en-US" dirty="0">
                <a:latin typeface="Arial"/>
                <a:cs typeface="Arial"/>
              </a:rPr>
              <a:t>valueless until proven </a:t>
            </a:r>
            <a:r>
              <a:rPr lang="en-US" dirty="0" smtClean="0">
                <a:latin typeface="Arial"/>
                <a:cs typeface="Arial"/>
              </a:rPr>
              <a:t>otherwise. New value generation caused by the </a:t>
            </a:r>
            <a:r>
              <a:rPr lang="en-US" dirty="0">
                <a:latin typeface="Arial"/>
                <a:cs typeface="Arial"/>
              </a:rPr>
              <a:t>(subsequently) reinvested </a:t>
            </a:r>
            <a:r>
              <a:rPr lang="en-US" dirty="0" smtClean="0">
                <a:latin typeface="Arial"/>
                <a:cs typeface="Arial"/>
              </a:rPr>
              <a:t>profit, redeems an amount in the form of a tax credit.  </a:t>
            </a:r>
            <a:r>
              <a:rPr lang="en-US" dirty="0">
                <a:latin typeface="Arial"/>
                <a:cs typeface="Arial"/>
              </a:rPr>
              <a:t>A</a:t>
            </a:r>
            <a:r>
              <a:rPr lang="en-US" dirty="0" smtClean="0">
                <a:latin typeface="Arial"/>
                <a:cs typeface="Arial"/>
              </a:rPr>
              <a:t>ltering tax payment entries in the tax table together with tax credit rates provide a tool for managing wealth and income gaps.  Although not proven, we suspect this tool may also aid in mitigating profit bubble pressures.</a:t>
            </a:r>
            <a:endParaRPr lang="en-US" dirty="0">
              <a:latin typeface="Arial"/>
              <a:cs typeface="Arial"/>
            </a:endParaRPr>
          </a:p>
          <a:p>
            <a:endParaRPr lang="en-US" dirty="0" smtClean="0">
              <a:latin typeface="Arial"/>
              <a:cs typeface="Arial"/>
            </a:endParaRPr>
          </a:p>
          <a:p>
            <a:r>
              <a:rPr lang="en-US" dirty="0" smtClean="0">
                <a:latin typeface="Arial"/>
                <a:cs typeface="Arial"/>
              </a:rPr>
              <a:t>Investment </a:t>
            </a:r>
            <a:r>
              <a:rPr lang="en-US" dirty="0">
                <a:latin typeface="Arial"/>
                <a:cs typeface="Arial"/>
              </a:rPr>
              <a:t>tax </a:t>
            </a:r>
            <a:r>
              <a:rPr lang="en-US" dirty="0" smtClean="0">
                <a:latin typeface="Arial"/>
                <a:cs typeface="Arial"/>
              </a:rPr>
              <a:t>credits are </a:t>
            </a:r>
            <a:r>
              <a:rPr lang="en-US" dirty="0">
                <a:latin typeface="Arial"/>
                <a:cs typeface="Arial"/>
              </a:rPr>
              <a:t>structured to stimulate economic </a:t>
            </a:r>
            <a:r>
              <a:rPr lang="en-US" dirty="0" smtClean="0">
                <a:latin typeface="Arial"/>
                <a:cs typeface="Arial"/>
              </a:rPr>
              <a:t>growth.</a:t>
            </a:r>
            <a:endParaRPr lang="en-US" dirty="0">
              <a:latin typeface="Arial"/>
              <a:cs typeface="Arial"/>
            </a:endParaRPr>
          </a:p>
          <a:p>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19</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For condensed discussion of UBI pros and cons, and bipartisan support </a:t>
            </a:r>
            <a:r>
              <a:rPr lang="en-US" dirty="0">
                <a:latin typeface="Arial"/>
                <a:cs typeface="Arial"/>
              </a:rPr>
              <a:t>and opposition, see </a:t>
            </a:r>
            <a:r>
              <a:rPr lang="en-US" dirty="0" smtClean="0">
                <a:latin typeface="Arial"/>
                <a:cs typeface="Arial"/>
              </a:rPr>
              <a:t>Wired on-line, 3/29/2018:</a:t>
            </a:r>
            <a:r>
              <a:rPr lang="en-US" dirty="0" smtClean="0">
                <a:latin typeface="Arial"/>
                <a:cs typeface="Arial"/>
                <a:hlinkClick r:id="rId3"/>
              </a:rPr>
              <a:t>https</a:t>
            </a:r>
            <a:r>
              <a:rPr lang="en-US" dirty="0">
                <a:latin typeface="Arial"/>
                <a:cs typeface="Arial"/>
                <a:hlinkClick r:id="rId3"/>
              </a:rPr>
              <a:t>://www.wired.com/story/the-paradox-of-universal-basic-income</a:t>
            </a:r>
            <a:r>
              <a:rPr lang="en-US" dirty="0" smtClean="0">
                <a:latin typeface="Arial"/>
                <a:cs typeface="Arial"/>
                <a:hlinkClick r:id="rId3"/>
              </a:rPr>
              <a:t>/</a:t>
            </a:r>
            <a:r>
              <a:rPr lang="en-US" dirty="0" smtClean="0">
                <a:latin typeface="Arial"/>
                <a:cs typeface="Arial"/>
              </a:rPr>
              <a:t> </a:t>
            </a:r>
          </a:p>
          <a:p>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20</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30C9F-BCFC-204D-B593-AD28DE032360}" type="slidenum">
              <a:rPr lang="en-US" smtClean="0"/>
              <a:t>2</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30C9F-BCFC-204D-B593-AD28DE032360}" type="slidenum">
              <a:rPr lang="en-US" smtClean="0"/>
              <a:t>21</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30C9F-BCFC-204D-B593-AD28DE032360}" type="slidenum">
              <a:rPr lang="en-US" smtClean="0"/>
              <a:t>22</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030C9F-BCFC-204D-B593-AD28DE032360}" type="slidenum">
              <a:rPr lang="en-US" smtClean="0"/>
              <a:t>23</a:t>
            </a:fld>
            <a:endParaRPr lang="en-US"/>
          </a:p>
        </p:txBody>
      </p:sp>
    </p:spTree>
    <p:extLst>
      <p:ext uri="{BB962C8B-B14F-4D97-AF65-F5344CB8AC3E}">
        <p14:creationId xmlns:p14="http://schemas.microsoft.com/office/powerpoint/2010/main" val="2358503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a:cs typeface="Arial"/>
              </a:rPr>
              <a:t>Blaming greed as root cause of 2008 financial meltdown seemed irresponsible. Treating greed as if it was an external malevolence, hovering outside the economic system to wreak havoc within from time to time seemed a hopeless cause to control. Since economics is a human science and greed is a </a:t>
            </a:r>
            <a:r>
              <a:rPr lang="en-US" dirty="0" smtClean="0">
                <a:latin typeface="Arial"/>
                <a:cs typeface="Arial"/>
              </a:rPr>
              <a:t>human instinct, </a:t>
            </a:r>
            <a:r>
              <a:rPr lang="en-US" dirty="0">
                <a:latin typeface="Arial"/>
                <a:cs typeface="Arial"/>
              </a:rPr>
              <a:t>shouldn’t greed be part of the science?</a:t>
            </a:r>
          </a:p>
          <a:p>
            <a:endParaRPr lang="en-US" dirty="0"/>
          </a:p>
        </p:txBody>
      </p:sp>
      <p:sp>
        <p:nvSpPr>
          <p:cNvPr id="4" name="Slide Number Placeholder 3"/>
          <p:cNvSpPr>
            <a:spLocks noGrp="1"/>
          </p:cNvSpPr>
          <p:nvPr>
            <p:ph type="sldNum" sz="quarter" idx="10"/>
          </p:nvPr>
        </p:nvSpPr>
        <p:spPr/>
        <p:txBody>
          <a:bodyPr/>
          <a:lstStyle/>
          <a:p>
            <a:fld id="{F9030C9F-BCFC-204D-B593-AD28DE032360}" type="slidenum">
              <a:rPr lang="en-US" smtClean="0"/>
              <a:t>3</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latin typeface="Arial"/>
                <a:cs typeface="Arial"/>
              </a:rPr>
              <a:t>Akerlof</a:t>
            </a:r>
            <a:r>
              <a:rPr lang="en-US" dirty="0">
                <a:latin typeface="Arial"/>
                <a:cs typeface="Arial"/>
              </a:rPr>
              <a:t> and </a:t>
            </a:r>
            <a:r>
              <a:rPr lang="en-US" dirty="0" err="1">
                <a:latin typeface="Arial"/>
                <a:cs typeface="Arial"/>
              </a:rPr>
              <a:t>Shiller</a:t>
            </a:r>
            <a:r>
              <a:rPr lang="en-US" dirty="0">
                <a:latin typeface="Arial"/>
                <a:cs typeface="Arial"/>
              </a:rPr>
              <a:t> represent economic systems by a 2 X 2 matrix of economic and non-economic motives and their rational and irrational responses. They say that current economic models only describe the top left quadrant (economic and rational) while the animal spirits driving the other 3 quadrants are ignored. </a:t>
            </a:r>
            <a:endParaRPr lang="en-US" dirty="0" smtClean="0">
              <a:latin typeface="Arial"/>
              <a:cs typeface="Arial"/>
            </a:endParaRPr>
          </a:p>
          <a:p>
            <a:endParaRPr lang="en-US" dirty="0">
              <a:latin typeface="Arial"/>
              <a:cs typeface="Arial"/>
            </a:endParaRPr>
          </a:p>
          <a:p>
            <a:r>
              <a:rPr lang="en-US" dirty="0" smtClean="0">
                <a:latin typeface="Arial"/>
                <a:cs typeface="Arial"/>
              </a:rPr>
              <a:t>We </a:t>
            </a:r>
            <a:r>
              <a:rPr lang="en-US" dirty="0">
                <a:latin typeface="Arial"/>
                <a:cs typeface="Arial"/>
              </a:rPr>
              <a:t>populate these quadrants with example animal spirits. While current economic models are all objective, the animal spirits are subjective. Applying thermodynamic first principles, we develop a Thermo economic model to incorporate both objectivity and subjectivity Into economics. </a:t>
            </a:r>
          </a:p>
          <a:p>
            <a:endParaRPr lang="en-US" dirty="0"/>
          </a:p>
        </p:txBody>
      </p:sp>
      <p:sp>
        <p:nvSpPr>
          <p:cNvPr id="4" name="Slide Number Placeholder 3"/>
          <p:cNvSpPr>
            <a:spLocks noGrp="1"/>
          </p:cNvSpPr>
          <p:nvPr>
            <p:ph type="sldNum" sz="quarter" idx="10"/>
          </p:nvPr>
        </p:nvSpPr>
        <p:spPr/>
        <p:txBody>
          <a:bodyPr/>
          <a:lstStyle/>
          <a:p>
            <a:fld id="{F9030C9F-BCFC-204D-B593-AD28DE032360}" type="slidenum">
              <a:rPr lang="en-US" smtClean="0"/>
              <a:t>4</a:t>
            </a:fld>
            <a:endParaRPr lang="en-US"/>
          </a:p>
        </p:txBody>
      </p:sp>
    </p:spTree>
    <p:extLst>
      <p:ext uri="{BB962C8B-B14F-4D97-AF65-F5344CB8AC3E}">
        <p14:creationId xmlns:p14="http://schemas.microsoft.com/office/powerpoint/2010/main" val="3329713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To discuss Non-Value-Added Tax, we must define Value.  </a:t>
            </a:r>
          </a:p>
          <a:p>
            <a:endParaRPr lang="en-US" dirty="0">
              <a:latin typeface="Arial"/>
              <a:cs typeface="Arial"/>
            </a:endParaRPr>
          </a:p>
          <a:p>
            <a:r>
              <a:rPr lang="en-US" baseline="30000" dirty="0" smtClean="0">
                <a:latin typeface="Arial"/>
                <a:cs typeface="Arial"/>
              </a:rPr>
              <a:t>1</a:t>
            </a:r>
            <a:r>
              <a:rPr lang="en-US" dirty="0" smtClean="0">
                <a:latin typeface="Arial"/>
                <a:cs typeface="Arial"/>
              </a:rPr>
              <a:t>From </a:t>
            </a:r>
            <a:r>
              <a:rPr lang="en-US" dirty="0" err="1">
                <a:latin typeface="Arial"/>
                <a:cs typeface="Arial"/>
              </a:rPr>
              <a:t>Investopedia</a:t>
            </a:r>
            <a:r>
              <a:rPr lang="en-US" dirty="0">
                <a:latin typeface="Arial"/>
                <a:cs typeface="Arial"/>
              </a:rPr>
              <a:t>: “The labor theory of value was an early attempt by economists to explain why goods were exchanged for certain prices on the market. It suggested the value of a commodity could be measured objectively by the average number of labor hours necessary to produce it. The best-known advocates of the labor theory were Adam Smith, David Ricardo and Karl Marx.”  Problems arose when “advocates of the labor theory believed that if two goods are exchanged for the same price, they must therefore have the same value.”  This wrongly equates price to value.  We eliminate this problem by identifying price with worth, regardless of value content. </a:t>
            </a:r>
          </a:p>
          <a:p>
            <a:endParaRPr lang="en-US" b="1" dirty="0" smtClean="0">
              <a:latin typeface="Arial"/>
              <a:cs typeface="Arial"/>
            </a:endParaRPr>
          </a:p>
          <a:p>
            <a:r>
              <a:rPr lang="en-US" b="1" dirty="0" smtClean="0">
                <a:latin typeface="Arial"/>
                <a:cs typeface="Arial"/>
              </a:rPr>
              <a:t> </a:t>
            </a:r>
            <a:r>
              <a:rPr lang="en-US" b="1" baseline="30000" dirty="0" smtClean="0">
                <a:latin typeface="Arial"/>
                <a:cs typeface="Arial"/>
              </a:rPr>
              <a:t>2</a:t>
            </a:r>
            <a:r>
              <a:rPr lang="en-US" dirty="0" smtClean="0">
                <a:latin typeface="Arial"/>
                <a:cs typeface="Arial"/>
              </a:rPr>
              <a:t>The </a:t>
            </a:r>
            <a:r>
              <a:rPr lang="en-US" dirty="0">
                <a:latin typeface="Arial"/>
                <a:cs typeface="Arial"/>
              </a:rPr>
              <a:t>1870’s Subjectivist Revolution of William Jevons, Leon Walras and Carl </a:t>
            </a:r>
            <a:r>
              <a:rPr lang="en-US" dirty="0" err="1">
                <a:latin typeface="Arial"/>
                <a:cs typeface="Arial"/>
              </a:rPr>
              <a:t>Menger</a:t>
            </a:r>
            <a:r>
              <a:rPr lang="en-US" dirty="0">
                <a:latin typeface="Arial"/>
                <a:cs typeface="Arial"/>
              </a:rPr>
              <a:t> recognized that subjectivity plays an important role in determining prices, but they continued the error of equating price with value.  </a:t>
            </a:r>
          </a:p>
          <a:p>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5</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Before the transaction, the Buyer decides on Worth to her.   She is only aware of the subjective, left side of the equation Worth = Value + Profit.  The individual contributions of Value and Profit to that Worth matter little (if anything) to the Buyer.</a:t>
            </a:r>
          </a:p>
          <a:p>
            <a:endParaRPr lang="en-US" dirty="0" smtClean="0">
              <a:latin typeface="Arial"/>
              <a:cs typeface="Arial"/>
            </a:endParaRPr>
          </a:p>
          <a:p>
            <a:r>
              <a:rPr lang="en-US" dirty="0" smtClean="0">
                <a:latin typeface="Arial"/>
                <a:cs typeface="Arial"/>
              </a:rPr>
              <a:t>Also before the sales transaction, the Seller knows the Value as the total Cost to bring the product to market, but until the money moves from the buyer, Seller only can expect a profit if he gets his Price.  So the right hand side of the equation has its subjectivity as well.</a:t>
            </a:r>
          </a:p>
          <a:p>
            <a:endParaRPr lang="en-US" dirty="0">
              <a:latin typeface="Arial"/>
              <a:cs typeface="Arial"/>
            </a:endParaRPr>
          </a:p>
          <a:p>
            <a:r>
              <a:rPr lang="en-US" dirty="0" smtClean="0">
                <a:latin typeface="Arial"/>
                <a:cs typeface="Arial"/>
              </a:rPr>
              <a:t>Pushing the ‘Buy’ button </a:t>
            </a:r>
            <a:r>
              <a:rPr lang="en-US" dirty="0">
                <a:latin typeface="Arial"/>
                <a:cs typeface="Arial"/>
              </a:rPr>
              <a:t>m</a:t>
            </a:r>
            <a:r>
              <a:rPr lang="en-US" dirty="0" smtClean="0">
                <a:latin typeface="Arial"/>
                <a:cs typeface="Arial"/>
              </a:rPr>
              <a:t>akes both sides of the equation objective.  </a:t>
            </a:r>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6</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Thermoeconomics </a:t>
            </a:r>
            <a:r>
              <a:rPr lang="en-US" dirty="0">
                <a:latin typeface="Arial"/>
                <a:cs typeface="Arial"/>
              </a:rPr>
              <a:t>First </a:t>
            </a:r>
            <a:r>
              <a:rPr lang="en-US" dirty="0" smtClean="0">
                <a:latin typeface="Arial"/>
                <a:cs typeface="Arial"/>
              </a:rPr>
              <a:t>Principle #1 :</a:t>
            </a:r>
          </a:p>
          <a:p>
            <a:endParaRPr lang="en-US" dirty="0">
              <a:latin typeface="Arial"/>
              <a:cs typeface="Arial"/>
            </a:endParaRPr>
          </a:p>
          <a:p>
            <a:r>
              <a:rPr lang="en-US" dirty="0" smtClean="0">
                <a:latin typeface="Arial"/>
                <a:cs typeface="Arial"/>
              </a:rPr>
              <a:t>Money flow equation modeled after the heat flow equation.</a:t>
            </a:r>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7</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Thermoeconomics </a:t>
            </a:r>
            <a:r>
              <a:rPr lang="en-US" dirty="0">
                <a:latin typeface="Arial"/>
                <a:cs typeface="Arial"/>
              </a:rPr>
              <a:t>First Principle </a:t>
            </a:r>
            <a:r>
              <a:rPr lang="en-US" dirty="0" smtClean="0">
                <a:latin typeface="Arial"/>
                <a:cs typeface="Arial"/>
              </a:rPr>
              <a:t>#2:</a:t>
            </a:r>
          </a:p>
          <a:p>
            <a:endParaRPr lang="en-US" dirty="0">
              <a:latin typeface="Arial"/>
              <a:cs typeface="Arial"/>
            </a:endParaRPr>
          </a:p>
          <a:p>
            <a:r>
              <a:rPr lang="en-US" dirty="0" smtClean="0">
                <a:latin typeface="Arial"/>
                <a:cs typeface="Arial"/>
              </a:rPr>
              <a:t>Inventing Economic Temperature</a:t>
            </a:r>
            <a:endParaRPr lang="en-US" dirty="0">
              <a:latin typeface="Arial"/>
              <a:cs typeface="Arial"/>
            </a:endParaRPr>
          </a:p>
          <a:p>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8</a:t>
            </a:fld>
            <a:endParaRPr lang="en-US"/>
          </a:p>
        </p:txBody>
      </p:sp>
    </p:spTree>
    <p:extLst>
      <p:ext uri="{BB962C8B-B14F-4D97-AF65-F5344CB8AC3E}">
        <p14:creationId xmlns:p14="http://schemas.microsoft.com/office/powerpoint/2010/main" val="480703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a:cs typeface="Arial"/>
              </a:rPr>
              <a:t>Economic temperature must be a 2-dimensional scalar quantity to incorporate both subjective and objective components.  Mathematics provides tools for describing 2-D quantities that are not vectors.  We chose the complex number. </a:t>
            </a:r>
            <a:endParaRPr lang="en-US" dirty="0">
              <a:latin typeface="Arial"/>
              <a:cs typeface="Arial"/>
            </a:endParaRPr>
          </a:p>
        </p:txBody>
      </p:sp>
      <p:sp>
        <p:nvSpPr>
          <p:cNvPr id="4" name="Slide Number Placeholder 3"/>
          <p:cNvSpPr>
            <a:spLocks noGrp="1"/>
          </p:cNvSpPr>
          <p:nvPr>
            <p:ph type="sldNum" sz="quarter" idx="10"/>
          </p:nvPr>
        </p:nvSpPr>
        <p:spPr/>
        <p:txBody>
          <a:bodyPr/>
          <a:lstStyle/>
          <a:p>
            <a:fld id="{F9030C9F-BCFC-204D-B593-AD28DE032360}" type="slidenum">
              <a:rPr lang="en-US" smtClean="0"/>
              <a:t>9</a:t>
            </a:fld>
            <a:endParaRPr lang="en-US"/>
          </a:p>
        </p:txBody>
      </p:sp>
    </p:spTree>
    <p:extLst>
      <p:ext uri="{BB962C8B-B14F-4D97-AF65-F5344CB8AC3E}">
        <p14:creationId xmlns:p14="http://schemas.microsoft.com/office/powerpoint/2010/main" val="3869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F6E3CD-892F-CD47-A8E3-EFC156A459EA}" type="datetime1">
              <a:rPr lang="en-US" smtClean="0"/>
              <a:t>9/28/18</a:t>
            </a:fld>
            <a:endParaRPr lang="en-US" dirty="0"/>
          </a:p>
        </p:txBody>
      </p:sp>
      <p:sp>
        <p:nvSpPr>
          <p:cNvPr id="5" name="Footer Placeholder 4"/>
          <p:cNvSpPr>
            <a:spLocks noGrp="1"/>
          </p:cNvSpPr>
          <p:nvPr>
            <p:ph type="ftr" sz="quarter" idx="11"/>
          </p:nvPr>
        </p:nvSpPr>
        <p:spPr/>
        <p:txBody>
          <a:bodyPr/>
          <a:lstStyle/>
          <a:p>
            <a:r>
              <a:rPr lang="en-US" smtClean="0"/>
              <a:t>© Jonath and Goldwater 2009 - 2018 </a:t>
            </a:r>
            <a:endParaRPr lang="en-US"/>
          </a:p>
        </p:txBody>
      </p:sp>
      <p:sp>
        <p:nvSpPr>
          <p:cNvPr id="6" name="Slide Number Placeholder 5"/>
          <p:cNvSpPr>
            <a:spLocks noGrp="1"/>
          </p:cNvSpPr>
          <p:nvPr>
            <p:ph type="sldNum" sz="quarter" idx="12"/>
          </p:nvPr>
        </p:nvSpPr>
        <p:spPr/>
        <p:txBody>
          <a:bodyPr/>
          <a:lstStyle/>
          <a:p>
            <a:fld id="{94849F6C-FF98-3F45-A54A-637A2E2E73A4}" type="slidenum">
              <a:rPr lang="en-US" smtClean="0"/>
              <a:t>‹#›</a:t>
            </a:fld>
            <a:endParaRPr lang="en-US"/>
          </a:p>
        </p:txBody>
      </p:sp>
    </p:spTree>
    <p:extLst>
      <p:ext uri="{BB962C8B-B14F-4D97-AF65-F5344CB8AC3E}">
        <p14:creationId xmlns:p14="http://schemas.microsoft.com/office/powerpoint/2010/main" val="405566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F4FACE-A4F0-104A-AF36-4843A0E371F0}" type="datetime1">
              <a:rPr lang="en-US" smtClean="0"/>
              <a:t>9/28/18</a:t>
            </a:fld>
            <a:endParaRPr lang="en-US"/>
          </a:p>
        </p:txBody>
      </p:sp>
      <p:sp>
        <p:nvSpPr>
          <p:cNvPr id="5" name="Footer Placeholder 4"/>
          <p:cNvSpPr>
            <a:spLocks noGrp="1"/>
          </p:cNvSpPr>
          <p:nvPr>
            <p:ph type="ftr" sz="quarter" idx="11"/>
          </p:nvPr>
        </p:nvSpPr>
        <p:spPr/>
        <p:txBody>
          <a:bodyPr/>
          <a:lstStyle/>
          <a:p>
            <a:r>
              <a:rPr lang="en-US" smtClean="0"/>
              <a:t>© Jonath and Goldwater 2009 - 2018 </a:t>
            </a:r>
            <a:endParaRPr lang="en-US"/>
          </a:p>
        </p:txBody>
      </p:sp>
      <p:sp>
        <p:nvSpPr>
          <p:cNvPr id="6" name="Slide Number Placeholder 5"/>
          <p:cNvSpPr>
            <a:spLocks noGrp="1"/>
          </p:cNvSpPr>
          <p:nvPr>
            <p:ph type="sldNum" sz="quarter" idx="12"/>
          </p:nvPr>
        </p:nvSpPr>
        <p:spPr/>
        <p:txBody>
          <a:bodyPr/>
          <a:lstStyle/>
          <a:p>
            <a:fld id="{07A59A42-9855-3A4E-A05F-D559EAAA45FE}" type="slidenum">
              <a:rPr lang="en-US" smtClean="0"/>
              <a:t>‹#›</a:t>
            </a:fld>
            <a:endParaRPr lang="en-US"/>
          </a:p>
        </p:txBody>
      </p:sp>
    </p:spTree>
    <p:extLst>
      <p:ext uri="{BB962C8B-B14F-4D97-AF65-F5344CB8AC3E}">
        <p14:creationId xmlns:p14="http://schemas.microsoft.com/office/powerpoint/2010/main" val="580601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499EF7-A61D-6044-B551-F79C12766A12}" type="datetime1">
              <a:rPr lang="en-US" smtClean="0"/>
              <a:t>9/28/18</a:t>
            </a:fld>
            <a:endParaRPr lang="en-US"/>
          </a:p>
        </p:txBody>
      </p:sp>
      <p:sp>
        <p:nvSpPr>
          <p:cNvPr id="5" name="Footer Placeholder 4"/>
          <p:cNvSpPr>
            <a:spLocks noGrp="1"/>
          </p:cNvSpPr>
          <p:nvPr>
            <p:ph type="ftr" sz="quarter" idx="11"/>
          </p:nvPr>
        </p:nvSpPr>
        <p:spPr/>
        <p:txBody>
          <a:bodyPr/>
          <a:lstStyle/>
          <a:p>
            <a:r>
              <a:rPr lang="en-US" smtClean="0"/>
              <a:t>© Jonath and Goldwater 2009 - 2018 </a:t>
            </a:r>
            <a:endParaRPr lang="en-US"/>
          </a:p>
        </p:txBody>
      </p:sp>
      <p:sp>
        <p:nvSpPr>
          <p:cNvPr id="6" name="Slide Number Placeholder 5"/>
          <p:cNvSpPr>
            <a:spLocks noGrp="1"/>
          </p:cNvSpPr>
          <p:nvPr>
            <p:ph type="sldNum" sz="quarter" idx="12"/>
          </p:nvPr>
        </p:nvSpPr>
        <p:spPr/>
        <p:txBody>
          <a:bodyPr/>
          <a:lstStyle/>
          <a:p>
            <a:fld id="{07A59A42-9855-3A4E-A05F-D559EAAA45FE}" type="slidenum">
              <a:rPr lang="en-US" smtClean="0"/>
              <a:t>‹#›</a:t>
            </a:fld>
            <a:endParaRPr lang="en-US"/>
          </a:p>
        </p:txBody>
      </p:sp>
    </p:spTree>
    <p:extLst>
      <p:ext uri="{BB962C8B-B14F-4D97-AF65-F5344CB8AC3E}">
        <p14:creationId xmlns:p14="http://schemas.microsoft.com/office/powerpoint/2010/main" val="2240247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D3CED6-7DC4-CB47-9E23-4AFBDCDE97B3}" type="datetime1">
              <a:rPr lang="en-US" smtClean="0"/>
              <a:t>9/28/18</a:t>
            </a:fld>
            <a:endParaRPr lang="en-US"/>
          </a:p>
        </p:txBody>
      </p:sp>
      <p:sp>
        <p:nvSpPr>
          <p:cNvPr id="5" name="Footer Placeholder 4"/>
          <p:cNvSpPr>
            <a:spLocks noGrp="1"/>
          </p:cNvSpPr>
          <p:nvPr>
            <p:ph type="ftr" sz="quarter" idx="11"/>
          </p:nvPr>
        </p:nvSpPr>
        <p:spPr/>
        <p:txBody>
          <a:bodyPr/>
          <a:lstStyle/>
          <a:p>
            <a:r>
              <a:rPr lang="en-US" smtClean="0"/>
              <a:t>© Jonath and Goldwater 2009 - 2018 </a:t>
            </a:r>
            <a:endParaRPr lang="en-US"/>
          </a:p>
        </p:txBody>
      </p:sp>
      <p:sp>
        <p:nvSpPr>
          <p:cNvPr id="6" name="Slide Number Placeholder 5"/>
          <p:cNvSpPr>
            <a:spLocks noGrp="1"/>
          </p:cNvSpPr>
          <p:nvPr>
            <p:ph type="sldNum" sz="quarter" idx="12"/>
          </p:nvPr>
        </p:nvSpPr>
        <p:spPr/>
        <p:txBody>
          <a:bodyPr/>
          <a:lstStyle/>
          <a:p>
            <a:fld id="{07A59A42-9855-3A4E-A05F-D559EAAA45FE}" type="slidenum">
              <a:rPr lang="en-US" smtClean="0"/>
              <a:t>‹#›</a:t>
            </a:fld>
            <a:endParaRPr lang="en-US"/>
          </a:p>
        </p:txBody>
      </p:sp>
    </p:spTree>
    <p:extLst>
      <p:ext uri="{BB962C8B-B14F-4D97-AF65-F5344CB8AC3E}">
        <p14:creationId xmlns:p14="http://schemas.microsoft.com/office/powerpoint/2010/main" val="40096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9D1D5D-BC26-6841-B387-FD55F8AF0516}" type="datetime1">
              <a:rPr lang="en-US" smtClean="0"/>
              <a:t>9/28/18</a:t>
            </a:fld>
            <a:endParaRPr lang="en-US"/>
          </a:p>
        </p:txBody>
      </p:sp>
      <p:sp>
        <p:nvSpPr>
          <p:cNvPr id="5" name="Footer Placeholder 4"/>
          <p:cNvSpPr>
            <a:spLocks noGrp="1"/>
          </p:cNvSpPr>
          <p:nvPr>
            <p:ph type="ftr" sz="quarter" idx="11"/>
          </p:nvPr>
        </p:nvSpPr>
        <p:spPr/>
        <p:txBody>
          <a:bodyPr/>
          <a:lstStyle/>
          <a:p>
            <a:r>
              <a:rPr lang="en-US" smtClean="0"/>
              <a:t>© Jonath and Goldwater 2009 - 2018 </a:t>
            </a:r>
            <a:endParaRPr lang="en-US"/>
          </a:p>
        </p:txBody>
      </p:sp>
      <p:sp>
        <p:nvSpPr>
          <p:cNvPr id="6" name="Slide Number Placeholder 5"/>
          <p:cNvSpPr>
            <a:spLocks noGrp="1"/>
          </p:cNvSpPr>
          <p:nvPr>
            <p:ph type="sldNum" sz="quarter" idx="12"/>
          </p:nvPr>
        </p:nvSpPr>
        <p:spPr/>
        <p:txBody>
          <a:bodyPr/>
          <a:lstStyle/>
          <a:p>
            <a:fld id="{07A59A42-9855-3A4E-A05F-D559EAAA45FE}" type="slidenum">
              <a:rPr lang="en-US" smtClean="0"/>
              <a:t>‹#›</a:t>
            </a:fld>
            <a:endParaRPr lang="en-US"/>
          </a:p>
        </p:txBody>
      </p:sp>
    </p:spTree>
    <p:extLst>
      <p:ext uri="{BB962C8B-B14F-4D97-AF65-F5344CB8AC3E}">
        <p14:creationId xmlns:p14="http://schemas.microsoft.com/office/powerpoint/2010/main" val="3345379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7F25EA-7F89-C246-9839-02AD74E30890}" type="datetime1">
              <a:rPr lang="en-US" smtClean="0"/>
              <a:t>9/28/18</a:t>
            </a:fld>
            <a:endParaRPr lang="en-US"/>
          </a:p>
        </p:txBody>
      </p:sp>
      <p:sp>
        <p:nvSpPr>
          <p:cNvPr id="6" name="Footer Placeholder 5"/>
          <p:cNvSpPr>
            <a:spLocks noGrp="1"/>
          </p:cNvSpPr>
          <p:nvPr>
            <p:ph type="ftr" sz="quarter" idx="11"/>
          </p:nvPr>
        </p:nvSpPr>
        <p:spPr/>
        <p:txBody>
          <a:bodyPr/>
          <a:lstStyle/>
          <a:p>
            <a:r>
              <a:rPr lang="en-US" smtClean="0"/>
              <a:t>© Jonath and Goldwater 2009 - 2018 </a:t>
            </a:r>
            <a:endParaRPr lang="en-US"/>
          </a:p>
        </p:txBody>
      </p:sp>
      <p:sp>
        <p:nvSpPr>
          <p:cNvPr id="7" name="Slide Number Placeholder 6"/>
          <p:cNvSpPr>
            <a:spLocks noGrp="1"/>
          </p:cNvSpPr>
          <p:nvPr>
            <p:ph type="sldNum" sz="quarter" idx="12"/>
          </p:nvPr>
        </p:nvSpPr>
        <p:spPr/>
        <p:txBody>
          <a:bodyPr/>
          <a:lstStyle/>
          <a:p>
            <a:fld id="{07A59A42-9855-3A4E-A05F-D559EAAA45FE}" type="slidenum">
              <a:rPr lang="en-US" smtClean="0"/>
              <a:t>‹#›</a:t>
            </a:fld>
            <a:endParaRPr lang="en-US"/>
          </a:p>
        </p:txBody>
      </p:sp>
    </p:spTree>
    <p:extLst>
      <p:ext uri="{BB962C8B-B14F-4D97-AF65-F5344CB8AC3E}">
        <p14:creationId xmlns:p14="http://schemas.microsoft.com/office/powerpoint/2010/main" val="2435751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C94EE9-7473-9341-9BC0-6B14A0300FFD}" type="datetime1">
              <a:rPr lang="en-US" smtClean="0"/>
              <a:t>9/28/18</a:t>
            </a:fld>
            <a:endParaRPr lang="en-US"/>
          </a:p>
        </p:txBody>
      </p:sp>
      <p:sp>
        <p:nvSpPr>
          <p:cNvPr id="8" name="Footer Placeholder 7"/>
          <p:cNvSpPr>
            <a:spLocks noGrp="1"/>
          </p:cNvSpPr>
          <p:nvPr>
            <p:ph type="ftr" sz="quarter" idx="11"/>
          </p:nvPr>
        </p:nvSpPr>
        <p:spPr/>
        <p:txBody>
          <a:bodyPr/>
          <a:lstStyle/>
          <a:p>
            <a:r>
              <a:rPr lang="en-US" smtClean="0"/>
              <a:t>© Jonath and Goldwater 2009 - 2018 </a:t>
            </a:r>
            <a:endParaRPr lang="en-US"/>
          </a:p>
        </p:txBody>
      </p:sp>
      <p:sp>
        <p:nvSpPr>
          <p:cNvPr id="9" name="Slide Number Placeholder 8"/>
          <p:cNvSpPr>
            <a:spLocks noGrp="1"/>
          </p:cNvSpPr>
          <p:nvPr>
            <p:ph type="sldNum" sz="quarter" idx="12"/>
          </p:nvPr>
        </p:nvSpPr>
        <p:spPr/>
        <p:txBody>
          <a:bodyPr/>
          <a:lstStyle/>
          <a:p>
            <a:fld id="{07A59A42-9855-3A4E-A05F-D559EAAA45FE}" type="slidenum">
              <a:rPr lang="en-US" smtClean="0"/>
              <a:t>‹#›</a:t>
            </a:fld>
            <a:endParaRPr lang="en-US"/>
          </a:p>
        </p:txBody>
      </p:sp>
    </p:spTree>
    <p:extLst>
      <p:ext uri="{BB962C8B-B14F-4D97-AF65-F5344CB8AC3E}">
        <p14:creationId xmlns:p14="http://schemas.microsoft.com/office/powerpoint/2010/main" val="4132532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1D2B9B-4568-3E4A-B688-DEDA2B68075B}" type="datetime1">
              <a:rPr lang="en-US" smtClean="0"/>
              <a:t>9/28/18</a:t>
            </a:fld>
            <a:endParaRPr lang="en-US"/>
          </a:p>
        </p:txBody>
      </p:sp>
      <p:sp>
        <p:nvSpPr>
          <p:cNvPr id="4" name="Footer Placeholder 3"/>
          <p:cNvSpPr>
            <a:spLocks noGrp="1"/>
          </p:cNvSpPr>
          <p:nvPr>
            <p:ph type="ftr" sz="quarter" idx="11"/>
          </p:nvPr>
        </p:nvSpPr>
        <p:spPr/>
        <p:txBody>
          <a:bodyPr/>
          <a:lstStyle/>
          <a:p>
            <a:r>
              <a:rPr lang="en-US" smtClean="0"/>
              <a:t>© Jonath and Goldwater 2009 - 2018 </a:t>
            </a:r>
            <a:endParaRPr lang="en-US"/>
          </a:p>
        </p:txBody>
      </p:sp>
      <p:sp>
        <p:nvSpPr>
          <p:cNvPr id="5" name="Slide Number Placeholder 4"/>
          <p:cNvSpPr>
            <a:spLocks noGrp="1"/>
          </p:cNvSpPr>
          <p:nvPr>
            <p:ph type="sldNum" sz="quarter" idx="12"/>
          </p:nvPr>
        </p:nvSpPr>
        <p:spPr/>
        <p:txBody>
          <a:bodyPr/>
          <a:lstStyle/>
          <a:p>
            <a:fld id="{07A59A42-9855-3A4E-A05F-D559EAAA45FE}" type="slidenum">
              <a:rPr lang="en-US" smtClean="0"/>
              <a:t>‹#›</a:t>
            </a:fld>
            <a:endParaRPr lang="en-US"/>
          </a:p>
        </p:txBody>
      </p:sp>
    </p:spTree>
    <p:extLst>
      <p:ext uri="{BB962C8B-B14F-4D97-AF65-F5344CB8AC3E}">
        <p14:creationId xmlns:p14="http://schemas.microsoft.com/office/powerpoint/2010/main" val="3769781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BFA76-E419-B745-959E-DC811FD8F335}" type="datetime1">
              <a:rPr lang="en-US" smtClean="0"/>
              <a:t>9/28/18</a:t>
            </a:fld>
            <a:endParaRPr lang="en-US"/>
          </a:p>
        </p:txBody>
      </p:sp>
      <p:sp>
        <p:nvSpPr>
          <p:cNvPr id="3" name="Footer Placeholder 2"/>
          <p:cNvSpPr>
            <a:spLocks noGrp="1"/>
          </p:cNvSpPr>
          <p:nvPr>
            <p:ph type="ftr" sz="quarter" idx="11"/>
          </p:nvPr>
        </p:nvSpPr>
        <p:spPr/>
        <p:txBody>
          <a:bodyPr/>
          <a:lstStyle/>
          <a:p>
            <a:r>
              <a:rPr lang="en-US" smtClean="0"/>
              <a:t>© Jonath and Goldwater 2009 - 2018 </a:t>
            </a:r>
            <a:endParaRPr lang="en-US"/>
          </a:p>
        </p:txBody>
      </p:sp>
      <p:sp>
        <p:nvSpPr>
          <p:cNvPr id="4" name="Slide Number Placeholder 3"/>
          <p:cNvSpPr>
            <a:spLocks noGrp="1"/>
          </p:cNvSpPr>
          <p:nvPr>
            <p:ph type="sldNum" sz="quarter" idx="12"/>
          </p:nvPr>
        </p:nvSpPr>
        <p:spPr/>
        <p:txBody>
          <a:bodyPr/>
          <a:lstStyle/>
          <a:p>
            <a:fld id="{07A59A42-9855-3A4E-A05F-D559EAAA45FE}" type="slidenum">
              <a:rPr lang="en-US" smtClean="0"/>
              <a:t>‹#›</a:t>
            </a:fld>
            <a:endParaRPr lang="en-US"/>
          </a:p>
        </p:txBody>
      </p:sp>
      <p:sp>
        <p:nvSpPr>
          <p:cNvPr id="5" name="Date Placeholder 3"/>
          <p:cNvSpPr txBox="1">
            <a:spLocks/>
          </p:cNvSpPr>
          <p:nvPr userDrawn="1"/>
        </p:nvSpPr>
        <p:spPr>
          <a:xfrm>
            <a:off x="3445931" y="6377516"/>
            <a:ext cx="2429933"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 2009 - 2011 Jonath &amp; Goldwater</a:t>
            </a:r>
          </a:p>
        </p:txBody>
      </p:sp>
    </p:spTree>
    <p:extLst>
      <p:ext uri="{BB962C8B-B14F-4D97-AF65-F5344CB8AC3E}">
        <p14:creationId xmlns:p14="http://schemas.microsoft.com/office/powerpoint/2010/main" val="4022396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60A2CE-F649-2646-A3A3-EA5EDF0A9CF1}" type="datetime1">
              <a:rPr lang="en-US" smtClean="0"/>
              <a:t>9/28/18</a:t>
            </a:fld>
            <a:endParaRPr lang="en-US"/>
          </a:p>
        </p:txBody>
      </p:sp>
      <p:sp>
        <p:nvSpPr>
          <p:cNvPr id="6" name="Footer Placeholder 5"/>
          <p:cNvSpPr>
            <a:spLocks noGrp="1"/>
          </p:cNvSpPr>
          <p:nvPr>
            <p:ph type="ftr" sz="quarter" idx="11"/>
          </p:nvPr>
        </p:nvSpPr>
        <p:spPr/>
        <p:txBody>
          <a:bodyPr/>
          <a:lstStyle/>
          <a:p>
            <a:r>
              <a:rPr lang="en-US" smtClean="0"/>
              <a:t>© Jonath and Goldwater 2009 - 2018 </a:t>
            </a:r>
            <a:endParaRPr lang="en-US"/>
          </a:p>
        </p:txBody>
      </p:sp>
      <p:sp>
        <p:nvSpPr>
          <p:cNvPr id="7" name="Slide Number Placeholder 6"/>
          <p:cNvSpPr>
            <a:spLocks noGrp="1"/>
          </p:cNvSpPr>
          <p:nvPr>
            <p:ph type="sldNum" sz="quarter" idx="12"/>
          </p:nvPr>
        </p:nvSpPr>
        <p:spPr/>
        <p:txBody>
          <a:bodyPr/>
          <a:lstStyle/>
          <a:p>
            <a:fld id="{07A59A42-9855-3A4E-A05F-D559EAAA45FE}" type="slidenum">
              <a:rPr lang="en-US" smtClean="0"/>
              <a:t>‹#›</a:t>
            </a:fld>
            <a:endParaRPr lang="en-US"/>
          </a:p>
        </p:txBody>
      </p:sp>
    </p:spTree>
    <p:extLst>
      <p:ext uri="{BB962C8B-B14F-4D97-AF65-F5344CB8AC3E}">
        <p14:creationId xmlns:p14="http://schemas.microsoft.com/office/powerpoint/2010/main" val="1911643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5F7ED4-0149-064A-A066-99FE626C1309}" type="datetime1">
              <a:rPr lang="en-US" smtClean="0"/>
              <a:t>9/28/18</a:t>
            </a:fld>
            <a:endParaRPr lang="en-US"/>
          </a:p>
        </p:txBody>
      </p:sp>
      <p:sp>
        <p:nvSpPr>
          <p:cNvPr id="6" name="Footer Placeholder 5"/>
          <p:cNvSpPr>
            <a:spLocks noGrp="1"/>
          </p:cNvSpPr>
          <p:nvPr>
            <p:ph type="ftr" sz="quarter" idx="11"/>
          </p:nvPr>
        </p:nvSpPr>
        <p:spPr/>
        <p:txBody>
          <a:bodyPr/>
          <a:lstStyle/>
          <a:p>
            <a:r>
              <a:rPr lang="en-US" smtClean="0"/>
              <a:t>© Jonath and Goldwater 2009 - 2018 </a:t>
            </a:r>
            <a:endParaRPr lang="en-US"/>
          </a:p>
        </p:txBody>
      </p:sp>
      <p:sp>
        <p:nvSpPr>
          <p:cNvPr id="7" name="Slide Number Placeholder 6"/>
          <p:cNvSpPr>
            <a:spLocks noGrp="1"/>
          </p:cNvSpPr>
          <p:nvPr>
            <p:ph type="sldNum" sz="quarter" idx="12"/>
          </p:nvPr>
        </p:nvSpPr>
        <p:spPr/>
        <p:txBody>
          <a:bodyPr/>
          <a:lstStyle/>
          <a:p>
            <a:fld id="{07A59A42-9855-3A4E-A05F-D559EAAA45FE}" type="slidenum">
              <a:rPr lang="en-US" smtClean="0"/>
              <a:t>‹#›</a:t>
            </a:fld>
            <a:endParaRPr lang="en-US"/>
          </a:p>
        </p:txBody>
      </p:sp>
    </p:spTree>
    <p:extLst>
      <p:ext uri="{BB962C8B-B14F-4D97-AF65-F5344CB8AC3E}">
        <p14:creationId xmlns:p14="http://schemas.microsoft.com/office/powerpoint/2010/main" val="37092225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EF2C5-0F87-D346-A643-7579D24F3F80}" type="datetime1">
              <a:rPr lang="en-US" smtClean="0"/>
              <a:t>9/28/18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Jonath and Goldwater 2009 - 2018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F59266-0A9E-4244-B8CA-04C3A54AA3E5}" type="slidenum">
              <a:rPr lang="en-US" smtClean="0"/>
              <a:t>‹#›</a:t>
            </a:fld>
            <a:endParaRPr lang="en-US" dirty="0"/>
          </a:p>
        </p:txBody>
      </p:sp>
    </p:spTree>
    <p:extLst>
      <p:ext uri="{BB962C8B-B14F-4D97-AF65-F5344CB8AC3E}">
        <p14:creationId xmlns:p14="http://schemas.microsoft.com/office/powerpoint/2010/main" val="4179531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rofitandentropy.com" TargetMode="External"/><Relationship Id="rId4" Type="http://schemas.openxmlformats.org/officeDocument/2006/relationships/hyperlink" Target="mailto:aj@profitandentropy.com"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4" Type="http://schemas.microsoft.com/office/2007/relationships/hdphoto" Target="../media/hdphoto1.wdp"/><Relationship Id="rId5" Type="http://schemas.openxmlformats.org/officeDocument/2006/relationships/image" Target="../media/image2.jpeg"/><Relationship Id="rId6" Type="http://schemas.microsoft.com/office/2007/relationships/hdphoto" Target="../media/hdphoto2.wdp"/><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4.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mailto:aj@profitandentropy.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audio" Target="../media/audio2.bin"/><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4" Type="http://schemas.microsoft.com/office/2007/relationships/hdphoto" Target="../media/hdphoto1.wdp"/><Relationship Id="rId5" Type="http://schemas.openxmlformats.org/officeDocument/2006/relationships/image" Target="../media/image2.jpeg"/><Relationship Id="rId6" Type="http://schemas.microsoft.com/office/2007/relationships/hdphoto" Target="../media/hdphoto2.wdp"/><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7800" y="1441850"/>
            <a:ext cx="8731250" cy="1908215"/>
          </a:xfrm>
          <a:prstGeom prst="rect">
            <a:avLst/>
          </a:prstGeom>
          <a:noFill/>
        </p:spPr>
        <p:txBody>
          <a:bodyPr wrap="square" rtlCol="0">
            <a:spAutoFit/>
          </a:bodyPr>
          <a:lstStyle/>
          <a:p>
            <a:pPr algn="ctr"/>
            <a:r>
              <a:rPr lang="en-US" sz="2800" b="1" dirty="0">
                <a:solidFill>
                  <a:srgbClr val="5E85D5"/>
                </a:solidFill>
                <a:latin typeface="Arial"/>
                <a:cs typeface="Arial"/>
              </a:rPr>
              <a:t>Introducing the Non Value Added Tax  </a:t>
            </a:r>
            <a:endParaRPr lang="en-US" sz="2800" dirty="0">
              <a:solidFill>
                <a:srgbClr val="5E85D5"/>
              </a:solidFill>
              <a:latin typeface="Arial"/>
              <a:cs typeface="Arial"/>
            </a:endParaRPr>
          </a:p>
          <a:p>
            <a:pPr algn="ctr"/>
            <a:r>
              <a:rPr lang="en-US" sz="2800" b="1" dirty="0">
                <a:solidFill>
                  <a:srgbClr val="5E85D5"/>
                </a:solidFill>
                <a:latin typeface="Arial"/>
                <a:cs typeface="Arial"/>
              </a:rPr>
              <a:t>(NVAT)</a:t>
            </a:r>
            <a:endParaRPr lang="en-US" sz="2800" dirty="0">
              <a:solidFill>
                <a:srgbClr val="5E85D5"/>
              </a:solidFill>
              <a:latin typeface="Arial"/>
              <a:cs typeface="Arial"/>
            </a:endParaRPr>
          </a:p>
          <a:p>
            <a:pPr algn="ctr"/>
            <a:r>
              <a:rPr lang="en-US" sz="2400" i="1" dirty="0">
                <a:solidFill>
                  <a:srgbClr val="5E85D5"/>
                </a:solidFill>
                <a:latin typeface="Arial"/>
                <a:cs typeface="Arial"/>
              </a:rPr>
              <a:t>A Fiscal Tool to Combat Financial </a:t>
            </a:r>
            <a:r>
              <a:rPr lang="en-US" sz="2400" i="1" dirty="0" smtClean="0">
                <a:solidFill>
                  <a:srgbClr val="5E85D5"/>
                </a:solidFill>
                <a:latin typeface="Arial"/>
                <a:cs typeface="Arial"/>
              </a:rPr>
              <a:t>Instability</a:t>
            </a:r>
          </a:p>
          <a:p>
            <a:pPr algn="ctr"/>
            <a:endParaRPr lang="en-US" dirty="0">
              <a:latin typeface="Arial"/>
              <a:cs typeface="Arial"/>
            </a:endParaRPr>
          </a:p>
          <a:p>
            <a:pPr algn="ctr"/>
            <a:r>
              <a:rPr lang="en-US" dirty="0" smtClean="0">
                <a:latin typeface="Arial"/>
                <a:cs typeface="Arial"/>
              </a:rPr>
              <a:t>Arthur </a:t>
            </a:r>
            <a:r>
              <a:rPr lang="en-US" dirty="0">
                <a:latin typeface="Arial"/>
                <a:cs typeface="Arial"/>
              </a:rPr>
              <a:t>Jonath </a:t>
            </a:r>
            <a:r>
              <a:rPr lang="en-US" dirty="0" smtClean="0">
                <a:latin typeface="Arial"/>
                <a:cs typeface="Arial"/>
              </a:rPr>
              <a:t>and Richard </a:t>
            </a:r>
            <a:r>
              <a:rPr lang="en-US" dirty="0">
                <a:latin typeface="Arial"/>
                <a:cs typeface="Arial"/>
              </a:rPr>
              <a:t>Goldwater, Profit and </a:t>
            </a:r>
            <a:r>
              <a:rPr lang="en-US" dirty="0" smtClean="0">
                <a:latin typeface="Arial"/>
                <a:cs typeface="Arial"/>
              </a:rPr>
              <a:t>Entropy </a:t>
            </a:r>
            <a:endParaRPr lang="en-US" dirty="0">
              <a:latin typeface="Arial"/>
              <a:cs typeface="Arial"/>
            </a:endParaRPr>
          </a:p>
        </p:txBody>
      </p:sp>
      <p:sp>
        <p:nvSpPr>
          <p:cNvPr id="2" name="Rectangle 1"/>
          <p:cNvSpPr/>
          <p:nvPr/>
        </p:nvSpPr>
        <p:spPr>
          <a:xfrm>
            <a:off x="1210033" y="3342732"/>
            <a:ext cx="6810185" cy="1815882"/>
          </a:xfrm>
          <a:prstGeom prst="rect">
            <a:avLst/>
          </a:prstGeom>
        </p:spPr>
        <p:txBody>
          <a:bodyPr wrap="square">
            <a:spAutoFit/>
          </a:bodyPr>
          <a:lstStyle/>
          <a:p>
            <a:pPr algn="ctr"/>
            <a:r>
              <a:rPr lang="en-US" dirty="0">
                <a:latin typeface="Arial"/>
                <a:cs typeface="Arial"/>
                <a:hlinkClick r:id="rId3"/>
              </a:rPr>
              <a:t>www.profitandentropy.com</a:t>
            </a:r>
            <a:endParaRPr lang="en-US" dirty="0">
              <a:latin typeface="Arial"/>
              <a:cs typeface="Arial"/>
            </a:endParaRPr>
          </a:p>
          <a:p>
            <a:pPr algn="ctr"/>
            <a:r>
              <a:rPr lang="en-US" dirty="0">
                <a:latin typeface="Arial"/>
                <a:cs typeface="Arial"/>
                <a:hlinkClick r:id="rId4"/>
              </a:rPr>
              <a:t>aj@profitandentropy.com</a:t>
            </a:r>
            <a:r>
              <a:rPr lang="en-US" dirty="0">
                <a:latin typeface="Arial"/>
                <a:cs typeface="Arial"/>
              </a:rPr>
              <a:t> </a:t>
            </a:r>
          </a:p>
          <a:p>
            <a:pPr algn="ctr"/>
            <a:endParaRPr lang="en-US" sz="1600" dirty="0">
              <a:latin typeface="Arial"/>
              <a:cs typeface="Arial"/>
            </a:endParaRPr>
          </a:p>
          <a:p>
            <a:pPr algn="ctr"/>
            <a:r>
              <a:rPr lang="en-US" sz="2000" dirty="0">
                <a:latin typeface="Arial"/>
                <a:cs typeface="Arial"/>
              </a:rPr>
              <a:t>5th International Symposium</a:t>
            </a:r>
          </a:p>
          <a:p>
            <a:pPr algn="ctr"/>
            <a:r>
              <a:rPr lang="en-US" sz="2000" dirty="0">
                <a:latin typeface="Arial"/>
                <a:cs typeface="Arial"/>
              </a:rPr>
              <a:t>in Computational Economics and Finance (ISCEF)</a:t>
            </a:r>
          </a:p>
          <a:p>
            <a:pPr algn="ctr"/>
            <a:r>
              <a:rPr lang="en-US" sz="2000" dirty="0">
                <a:latin typeface="Arial"/>
                <a:cs typeface="Arial"/>
              </a:rPr>
              <a:t>April, 12-14, 2018, </a:t>
            </a:r>
            <a:r>
              <a:rPr lang="en-US" sz="2000" dirty="0" smtClean="0">
                <a:latin typeface="Arial"/>
                <a:cs typeface="Arial"/>
              </a:rPr>
              <a:t>Paris</a:t>
            </a:r>
            <a:endParaRPr lang="en-US" sz="2000" dirty="0">
              <a:latin typeface="Arial"/>
              <a:cs typeface="Arial"/>
            </a:endParaRPr>
          </a:p>
        </p:txBody>
      </p:sp>
      <p:sp>
        <p:nvSpPr>
          <p:cNvPr id="7" name="Footer Placeholder 3"/>
          <p:cNvSpPr>
            <a:spLocks noGrp="1"/>
          </p:cNvSpPr>
          <p:nvPr>
            <p:ph type="ftr" sz="quarter" idx="11"/>
          </p:nvPr>
        </p:nvSpPr>
        <p:spPr>
          <a:xfrm>
            <a:off x="254000" y="6565003"/>
            <a:ext cx="1930400" cy="292997"/>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1</a:t>
            </a:fld>
            <a:endParaRPr lang="en-US"/>
          </a:p>
        </p:txBody>
      </p:sp>
    </p:spTree>
    <p:extLst>
      <p:ext uri="{BB962C8B-B14F-4D97-AF65-F5344CB8AC3E}">
        <p14:creationId xmlns:p14="http://schemas.microsoft.com/office/powerpoint/2010/main" val="385230876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764404" y="86426"/>
            <a:ext cx="3592725" cy="800219"/>
          </a:xfrm>
          <a:prstGeom prst="rect">
            <a:avLst/>
          </a:prstGeom>
          <a:noFill/>
        </p:spPr>
        <p:txBody>
          <a:bodyPr wrap="none" rtlCol="0">
            <a:spAutoFit/>
          </a:bodyPr>
          <a:lstStyle/>
          <a:p>
            <a:pPr algn="ctr"/>
            <a:r>
              <a:rPr lang="en-US" sz="2600" dirty="0">
                <a:solidFill>
                  <a:srgbClr val="558ED5"/>
                </a:solidFill>
                <a:latin typeface="Arial"/>
                <a:cs typeface="Arial"/>
              </a:rPr>
              <a:t>Economic Temperatur</a:t>
            </a:r>
            <a:r>
              <a:rPr lang="en-US" sz="2400" dirty="0">
                <a:solidFill>
                  <a:srgbClr val="558ED5"/>
                </a:solidFill>
                <a:latin typeface="Arial"/>
                <a:cs typeface="Arial"/>
              </a:rPr>
              <a:t>e</a:t>
            </a:r>
          </a:p>
          <a:p>
            <a:pPr algn="ctr"/>
            <a:r>
              <a:rPr lang="en-US" sz="2000" i="1" dirty="0">
                <a:solidFill>
                  <a:srgbClr val="558ED5"/>
                </a:solidFill>
                <a:latin typeface="Arial"/>
                <a:cs typeface="Arial"/>
              </a:rPr>
              <a:t>Subjective Labeling</a:t>
            </a:r>
          </a:p>
        </p:txBody>
      </p:sp>
      <p:sp>
        <p:nvSpPr>
          <p:cNvPr id="2" name="Slide Number Placeholder 1"/>
          <p:cNvSpPr>
            <a:spLocks noGrp="1"/>
          </p:cNvSpPr>
          <p:nvPr>
            <p:ph type="sldNum" sz="quarter" idx="12"/>
          </p:nvPr>
        </p:nvSpPr>
        <p:spPr>
          <a:xfrm>
            <a:off x="8299450" y="6356350"/>
            <a:ext cx="387349" cy="365125"/>
          </a:xfrm>
        </p:spPr>
        <p:txBody>
          <a:bodyPr/>
          <a:lstStyle/>
          <a:p>
            <a:fld id="{07A59A42-9855-3A4E-A05F-D559EAAA45FE}" type="slidenum">
              <a:rPr lang="en-US" smtClean="0"/>
              <a:t>10</a:t>
            </a:fld>
            <a:endParaRPr lang="en-US"/>
          </a:p>
        </p:txBody>
      </p:sp>
      <p:grpSp>
        <p:nvGrpSpPr>
          <p:cNvPr id="98" name="Group 97"/>
          <p:cNvGrpSpPr/>
          <p:nvPr/>
        </p:nvGrpSpPr>
        <p:grpSpPr>
          <a:xfrm>
            <a:off x="690360" y="1187124"/>
            <a:ext cx="7796097" cy="4050864"/>
            <a:chOff x="664827" y="1773767"/>
            <a:chExt cx="7796097" cy="4050864"/>
          </a:xfrm>
        </p:grpSpPr>
        <p:grpSp>
          <p:nvGrpSpPr>
            <p:cNvPr id="99" name="Group 98"/>
            <p:cNvGrpSpPr/>
            <p:nvPr/>
          </p:nvGrpSpPr>
          <p:grpSpPr>
            <a:xfrm>
              <a:off x="664827" y="2183576"/>
              <a:ext cx="7543722" cy="3641055"/>
              <a:chOff x="664827" y="2183576"/>
              <a:chExt cx="7543722" cy="3641055"/>
            </a:xfrm>
          </p:grpSpPr>
          <p:cxnSp>
            <p:nvCxnSpPr>
              <p:cNvPr id="104" name="Straight Arrow Connector 103"/>
              <p:cNvCxnSpPr/>
              <p:nvPr/>
            </p:nvCxnSpPr>
            <p:spPr>
              <a:xfrm flipV="1">
                <a:off x="3248086" y="2406503"/>
                <a:ext cx="3229578" cy="3216546"/>
              </a:xfrm>
              <a:prstGeom prst="straightConnector1">
                <a:avLst/>
              </a:prstGeom>
              <a:ln>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a:off x="6379862" y="2407178"/>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15" name="TextBox 114"/>
              <p:cNvSpPr txBox="1"/>
              <p:nvPr/>
            </p:nvSpPr>
            <p:spPr>
              <a:xfrm>
                <a:off x="6630449" y="2251299"/>
                <a:ext cx="256756" cy="276999"/>
              </a:xfrm>
              <a:prstGeom prst="rect">
                <a:avLst/>
              </a:prstGeom>
              <a:noFill/>
            </p:spPr>
            <p:txBody>
              <a:bodyPr wrap="none" lIns="0" tIns="0" rIns="0" bIns="0" rtlCol="0">
                <a:spAutoFit/>
              </a:bodyPr>
              <a:lstStyle/>
              <a:p>
                <a:r>
                  <a:rPr lang="en-US" b="1" dirty="0">
                    <a:solidFill>
                      <a:srgbClr val="FF0080"/>
                    </a:solidFill>
                    <a:latin typeface="Arial"/>
                    <a:cs typeface="Arial"/>
                  </a:rPr>
                  <a:t>10</a:t>
                </a:r>
              </a:p>
            </p:txBody>
          </p:sp>
          <p:sp>
            <p:nvSpPr>
              <p:cNvPr id="116" name="TextBox 115"/>
              <p:cNvSpPr txBox="1"/>
              <p:nvPr/>
            </p:nvSpPr>
            <p:spPr>
              <a:xfrm>
                <a:off x="5339282" y="3559907"/>
                <a:ext cx="128378" cy="276999"/>
              </a:xfrm>
              <a:prstGeom prst="rect">
                <a:avLst/>
              </a:prstGeom>
              <a:noFill/>
            </p:spPr>
            <p:txBody>
              <a:bodyPr wrap="none" lIns="0" tIns="0" rIns="0" bIns="0" rtlCol="0">
                <a:spAutoFit/>
              </a:bodyPr>
              <a:lstStyle/>
              <a:p>
                <a:r>
                  <a:rPr lang="en-US" b="1" dirty="0">
                    <a:solidFill>
                      <a:srgbClr val="FF8000"/>
                    </a:solidFill>
                    <a:latin typeface="Arial"/>
                    <a:cs typeface="Arial"/>
                  </a:rPr>
                  <a:t>6</a:t>
                </a:r>
              </a:p>
            </p:txBody>
          </p:sp>
          <p:sp>
            <p:nvSpPr>
              <p:cNvPr id="117" name="TextBox 116"/>
              <p:cNvSpPr txBox="1"/>
              <p:nvPr/>
            </p:nvSpPr>
            <p:spPr>
              <a:xfrm>
                <a:off x="5666339" y="3232112"/>
                <a:ext cx="128378" cy="276999"/>
              </a:xfrm>
              <a:prstGeom prst="rect">
                <a:avLst/>
              </a:prstGeom>
              <a:noFill/>
            </p:spPr>
            <p:txBody>
              <a:bodyPr wrap="none" lIns="0" tIns="0" rIns="0" bIns="0" rtlCol="0">
                <a:spAutoFit/>
              </a:bodyPr>
              <a:lstStyle/>
              <a:p>
                <a:r>
                  <a:rPr lang="en-US" b="1" dirty="0">
                    <a:solidFill>
                      <a:srgbClr val="FF561B"/>
                    </a:solidFill>
                    <a:latin typeface="Arial"/>
                    <a:cs typeface="Arial"/>
                  </a:rPr>
                  <a:t>7</a:t>
                </a:r>
              </a:p>
            </p:txBody>
          </p:sp>
          <p:sp>
            <p:nvSpPr>
              <p:cNvPr id="118" name="TextBox 117"/>
              <p:cNvSpPr txBox="1"/>
              <p:nvPr/>
            </p:nvSpPr>
            <p:spPr>
              <a:xfrm>
                <a:off x="5989612" y="2910116"/>
                <a:ext cx="128378" cy="276999"/>
              </a:xfrm>
              <a:prstGeom prst="rect">
                <a:avLst/>
              </a:prstGeom>
              <a:noFill/>
            </p:spPr>
            <p:txBody>
              <a:bodyPr wrap="none" lIns="0" tIns="0" rIns="0" bIns="0" rtlCol="0">
                <a:spAutoFit/>
              </a:bodyPr>
              <a:lstStyle/>
              <a:p>
                <a:r>
                  <a:rPr lang="en-US" b="1" dirty="0">
                    <a:solidFill>
                      <a:srgbClr val="FF1B16"/>
                    </a:solidFill>
                    <a:latin typeface="Arial"/>
                    <a:cs typeface="Arial"/>
                  </a:rPr>
                  <a:t>8</a:t>
                </a:r>
              </a:p>
            </p:txBody>
          </p:sp>
          <p:sp>
            <p:nvSpPr>
              <p:cNvPr id="119" name="TextBox 118"/>
              <p:cNvSpPr txBox="1"/>
              <p:nvPr/>
            </p:nvSpPr>
            <p:spPr>
              <a:xfrm>
                <a:off x="6328276" y="2586580"/>
                <a:ext cx="128378" cy="276999"/>
              </a:xfrm>
              <a:prstGeom prst="rect">
                <a:avLst/>
              </a:prstGeom>
              <a:noFill/>
            </p:spPr>
            <p:txBody>
              <a:bodyPr wrap="none" lIns="0" tIns="0" rIns="0" bIns="0" rtlCol="0">
                <a:spAutoFit/>
              </a:bodyPr>
              <a:lstStyle/>
              <a:p>
                <a:r>
                  <a:rPr lang="en-US" b="1" dirty="0">
                    <a:solidFill>
                      <a:srgbClr val="F8431A"/>
                    </a:solidFill>
                    <a:latin typeface="Arial"/>
                    <a:cs typeface="Arial"/>
                  </a:rPr>
                  <a:t>9</a:t>
                </a:r>
              </a:p>
            </p:txBody>
          </p:sp>
          <p:sp>
            <p:nvSpPr>
              <p:cNvPr id="120" name="TextBox 119"/>
              <p:cNvSpPr txBox="1"/>
              <p:nvPr/>
            </p:nvSpPr>
            <p:spPr>
              <a:xfrm>
                <a:off x="5016163" y="3871937"/>
                <a:ext cx="128378" cy="276999"/>
              </a:xfrm>
              <a:prstGeom prst="rect">
                <a:avLst/>
              </a:prstGeom>
              <a:noFill/>
            </p:spPr>
            <p:txBody>
              <a:bodyPr wrap="none" lIns="0" tIns="0" rIns="0" bIns="0" rtlCol="0">
                <a:spAutoFit/>
              </a:bodyPr>
              <a:lstStyle/>
              <a:p>
                <a:r>
                  <a:rPr lang="en-US" b="1" dirty="0">
                    <a:solidFill>
                      <a:srgbClr val="CEAB6C"/>
                    </a:solidFill>
                    <a:latin typeface="Arial"/>
                    <a:cs typeface="Arial"/>
                  </a:rPr>
                  <a:t>5</a:t>
                </a:r>
              </a:p>
            </p:txBody>
          </p:sp>
          <p:sp>
            <p:nvSpPr>
              <p:cNvPr id="121" name="TextBox 120"/>
              <p:cNvSpPr txBox="1"/>
              <p:nvPr/>
            </p:nvSpPr>
            <p:spPr>
              <a:xfrm>
                <a:off x="4679681" y="4193457"/>
                <a:ext cx="128378" cy="276999"/>
              </a:xfrm>
              <a:prstGeom prst="rect">
                <a:avLst/>
              </a:prstGeom>
              <a:noFill/>
            </p:spPr>
            <p:txBody>
              <a:bodyPr wrap="none" lIns="0" tIns="0" rIns="0" bIns="0" rtlCol="0">
                <a:spAutoFit/>
              </a:bodyPr>
              <a:lstStyle/>
              <a:p>
                <a:r>
                  <a:rPr lang="en-US" b="1" dirty="0">
                    <a:solidFill>
                      <a:srgbClr val="B1D44C"/>
                    </a:solidFill>
                    <a:latin typeface="Arial"/>
                    <a:cs typeface="Arial"/>
                  </a:rPr>
                  <a:t>4</a:t>
                </a:r>
              </a:p>
            </p:txBody>
          </p:sp>
          <p:sp>
            <p:nvSpPr>
              <p:cNvPr id="122" name="TextBox 121"/>
              <p:cNvSpPr txBox="1"/>
              <p:nvPr/>
            </p:nvSpPr>
            <p:spPr>
              <a:xfrm>
                <a:off x="4374083" y="4503807"/>
                <a:ext cx="128378" cy="276999"/>
              </a:xfrm>
              <a:prstGeom prst="rect">
                <a:avLst/>
              </a:prstGeom>
              <a:noFill/>
            </p:spPr>
            <p:txBody>
              <a:bodyPr wrap="none" lIns="0" tIns="0" rIns="0" bIns="0" rtlCol="0">
                <a:spAutoFit/>
              </a:bodyPr>
              <a:lstStyle/>
              <a:p>
                <a:r>
                  <a:rPr lang="en-US" b="1" dirty="0">
                    <a:solidFill>
                      <a:srgbClr val="80EA0E"/>
                    </a:solidFill>
                    <a:latin typeface="Arial"/>
                    <a:cs typeface="Arial"/>
                  </a:rPr>
                  <a:t>3</a:t>
                </a:r>
              </a:p>
            </p:txBody>
          </p:sp>
          <p:sp>
            <p:nvSpPr>
              <p:cNvPr id="123" name="TextBox 122"/>
              <p:cNvSpPr txBox="1"/>
              <p:nvPr/>
            </p:nvSpPr>
            <p:spPr>
              <a:xfrm>
                <a:off x="4047375" y="4829258"/>
                <a:ext cx="128378" cy="276999"/>
              </a:xfrm>
              <a:prstGeom prst="rect">
                <a:avLst/>
              </a:prstGeom>
              <a:noFill/>
            </p:spPr>
            <p:txBody>
              <a:bodyPr wrap="none" lIns="0" tIns="0" rIns="0" bIns="0" rtlCol="0">
                <a:spAutoFit/>
              </a:bodyPr>
              <a:lstStyle/>
              <a:p>
                <a:r>
                  <a:rPr lang="en-US" b="1" dirty="0">
                    <a:solidFill>
                      <a:srgbClr val="69B1E9"/>
                    </a:solidFill>
                    <a:latin typeface="Arial"/>
                    <a:cs typeface="Arial"/>
                  </a:rPr>
                  <a:t>2</a:t>
                </a:r>
              </a:p>
            </p:txBody>
          </p:sp>
          <p:sp>
            <p:nvSpPr>
              <p:cNvPr id="124" name="TextBox 123"/>
              <p:cNvSpPr txBox="1"/>
              <p:nvPr/>
            </p:nvSpPr>
            <p:spPr>
              <a:xfrm>
                <a:off x="3716808" y="5148995"/>
                <a:ext cx="128378" cy="276999"/>
              </a:xfrm>
              <a:prstGeom prst="rect">
                <a:avLst/>
              </a:prstGeom>
              <a:noFill/>
            </p:spPr>
            <p:txBody>
              <a:bodyPr wrap="none" lIns="0" tIns="0" rIns="0" bIns="0" rtlCol="0">
                <a:spAutoFit/>
              </a:bodyPr>
              <a:lstStyle/>
              <a:p>
                <a:r>
                  <a:rPr lang="en-US" b="1" dirty="0">
                    <a:solidFill>
                      <a:schemeClr val="accent1">
                        <a:lumMod val="75000"/>
                      </a:schemeClr>
                    </a:solidFill>
                    <a:latin typeface="Arial"/>
                    <a:cs typeface="Arial"/>
                  </a:rPr>
                  <a:t>1</a:t>
                </a:r>
              </a:p>
            </p:txBody>
          </p:sp>
          <p:sp>
            <p:nvSpPr>
              <p:cNvPr id="125" name="TextBox 124"/>
              <p:cNvSpPr txBox="1"/>
              <p:nvPr/>
            </p:nvSpPr>
            <p:spPr>
              <a:xfrm>
                <a:off x="3395076" y="5477180"/>
                <a:ext cx="128378" cy="276999"/>
              </a:xfrm>
              <a:prstGeom prst="rect">
                <a:avLst/>
              </a:prstGeom>
              <a:noFill/>
            </p:spPr>
            <p:txBody>
              <a:bodyPr wrap="none" lIns="0" tIns="0" rIns="0" bIns="0" rtlCol="0">
                <a:spAutoFit/>
              </a:bodyPr>
              <a:lstStyle/>
              <a:p>
                <a:r>
                  <a:rPr lang="en-US" b="1" dirty="0">
                    <a:latin typeface="Arial"/>
                    <a:cs typeface="Arial"/>
                  </a:rPr>
                  <a:t>0</a:t>
                </a:r>
              </a:p>
            </p:txBody>
          </p:sp>
          <p:sp>
            <p:nvSpPr>
              <p:cNvPr id="126" name="TextBox 125"/>
              <p:cNvSpPr txBox="1"/>
              <p:nvPr/>
            </p:nvSpPr>
            <p:spPr>
              <a:xfrm>
                <a:off x="4751324" y="2183576"/>
                <a:ext cx="1221195" cy="369332"/>
              </a:xfrm>
              <a:prstGeom prst="rect">
                <a:avLst/>
              </a:prstGeom>
              <a:noFill/>
            </p:spPr>
            <p:txBody>
              <a:bodyPr wrap="square" rtlCol="0">
                <a:spAutoFit/>
              </a:bodyPr>
              <a:lstStyle/>
              <a:p>
                <a:pPr algn="ctr"/>
                <a:r>
                  <a:rPr lang="en-US" b="1" dirty="0">
                    <a:solidFill>
                      <a:srgbClr val="FF0080"/>
                    </a:solidFill>
                    <a:latin typeface="BlairMdITC TT-Medium"/>
                    <a:cs typeface="BlairMdITC TT-Medium"/>
                  </a:rPr>
                  <a:t>M</a:t>
                </a:r>
                <a:r>
                  <a:rPr lang="en-US" sz="1600" b="1" dirty="0">
                    <a:solidFill>
                      <a:srgbClr val="FF0080"/>
                    </a:solidFill>
                    <a:latin typeface="BlairMdITC TT-Medium"/>
                    <a:cs typeface="BlairMdITC TT-Medium"/>
                  </a:rPr>
                  <a:t>ANIA</a:t>
                </a:r>
              </a:p>
            </p:txBody>
          </p:sp>
          <p:sp>
            <p:nvSpPr>
              <p:cNvPr id="127" name="TextBox 126"/>
              <p:cNvSpPr txBox="1"/>
              <p:nvPr/>
            </p:nvSpPr>
            <p:spPr>
              <a:xfrm>
                <a:off x="3178549" y="2546160"/>
                <a:ext cx="2308650" cy="646331"/>
              </a:xfrm>
              <a:prstGeom prst="rect">
                <a:avLst/>
              </a:prstGeom>
              <a:noFill/>
            </p:spPr>
            <p:txBody>
              <a:bodyPr wrap="square" rtlCol="0">
                <a:spAutoFit/>
              </a:bodyPr>
              <a:lstStyle/>
              <a:p>
                <a:pPr algn="ctr"/>
                <a:r>
                  <a:rPr lang="en-US" b="1" dirty="0">
                    <a:solidFill>
                      <a:srgbClr val="F8431A"/>
                    </a:solidFill>
                    <a:latin typeface="BlairMdITC TT-Medium"/>
                    <a:cs typeface="BlairMdITC TT-Medium"/>
                  </a:rPr>
                  <a:t>I</a:t>
                </a:r>
                <a:r>
                  <a:rPr lang="en-US" sz="1600" b="1" dirty="0">
                    <a:solidFill>
                      <a:srgbClr val="F8431A"/>
                    </a:solidFill>
                    <a:latin typeface="BlairMdITC TT-Medium"/>
                    <a:cs typeface="BlairMdITC TT-Medium"/>
                  </a:rPr>
                  <a:t>RRATIONAL </a:t>
                </a:r>
                <a:r>
                  <a:rPr lang="en-US" b="1" dirty="0">
                    <a:solidFill>
                      <a:srgbClr val="F8431A"/>
                    </a:solidFill>
                    <a:latin typeface="BlairMdITC TT-Medium"/>
                    <a:cs typeface="BlairMdITC TT-Medium"/>
                  </a:rPr>
                  <a:t>E</a:t>
                </a:r>
                <a:r>
                  <a:rPr lang="en-US" sz="1600" b="1" dirty="0">
                    <a:solidFill>
                      <a:srgbClr val="F8431A"/>
                    </a:solidFill>
                    <a:latin typeface="BlairMdITC TT-Medium"/>
                    <a:cs typeface="BlairMdITC TT-Medium"/>
                  </a:rPr>
                  <a:t>XUBERANCE</a:t>
                </a:r>
              </a:p>
            </p:txBody>
          </p:sp>
          <p:sp>
            <p:nvSpPr>
              <p:cNvPr id="128" name="TextBox 127"/>
              <p:cNvSpPr txBox="1"/>
              <p:nvPr/>
            </p:nvSpPr>
            <p:spPr>
              <a:xfrm>
                <a:off x="1817598" y="3783840"/>
                <a:ext cx="2560660" cy="369332"/>
              </a:xfrm>
              <a:prstGeom prst="rect">
                <a:avLst/>
              </a:prstGeom>
              <a:noFill/>
            </p:spPr>
            <p:txBody>
              <a:bodyPr wrap="square" rtlCol="0">
                <a:spAutoFit/>
              </a:bodyPr>
              <a:lstStyle/>
              <a:p>
                <a:pPr algn="ctr"/>
                <a:r>
                  <a:rPr lang="en-US" b="1" dirty="0">
                    <a:solidFill>
                      <a:srgbClr val="AE915E"/>
                    </a:solidFill>
                    <a:latin typeface="BlairMdITC TT-Medium"/>
                    <a:cs typeface="BlairMdITC TT-Medium"/>
                  </a:rPr>
                  <a:t>I</a:t>
                </a:r>
                <a:r>
                  <a:rPr lang="en-US" sz="1600" b="1" dirty="0">
                    <a:solidFill>
                      <a:srgbClr val="AE915E"/>
                    </a:solidFill>
                    <a:latin typeface="BlairMdITC TT-Medium"/>
                    <a:cs typeface="BlairMdITC TT-Medium"/>
                  </a:rPr>
                  <a:t>NTENTIONALITY</a:t>
                </a:r>
              </a:p>
            </p:txBody>
          </p:sp>
          <p:sp>
            <p:nvSpPr>
              <p:cNvPr id="129" name="TextBox 128"/>
              <p:cNvSpPr txBox="1"/>
              <p:nvPr/>
            </p:nvSpPr>
            <p:spPr>
              <a:xfrm>
                <a:off x="2756069" y="3271752"/>
                <a:ext cx="2154473" cy="369332"/>
              </a:xfrm>
              <a:prstGeom prst="rect">
                <a:avLst/>
              </a:prstGeom>
              <a:noFill/>
            </p:spPr>
            <p:txBody>
              <a:bodyPr wrap="square" rtlCol="0">
                <a:spAutoFit/>
              </a:bodyPr>
              <a:lstStyle/>
              <a:p>
                <a:pPr algn="ctr"/>
                <a:r>
                  <a:rPr lang="en-US" b="1" dirty="0">
                    <a:solidFill>
                      <a:srgbClr val="EB6940"/>
                    </a:solidFill>
                    <a:latin typeface="BlairMdITC TT-Medium"/>
                    <a:cs typeface="BlairMdITC TT-Medium"/>
                  </a:rPr>
                  <a:t>E</a:t>
                </a:r>
                <a:r>
                  <a:rPr lang="en-US" sz="1600" b="1" dirty="0">
                    <a:solidFill>
                      <a:srgbClr val="EB6940"/>
                    </a:solidFill>
                    <a:latin typeface="BlairMdITC TT-Medium"/>
                    <a:cs typeface="BlairMdITC TT-Medium"/>
                  </a:rPr>
                  <a:t>NTHUSIASM</a:t>
                </a:r>
              </a:p>
            </p:txBody>
          </p:sp>
          <p:sp>
            <p:nvSpPr>
              <p:cNvPr id="130" name="TextBox 129"/>
              <p:cNvSpPr txBox="1"/>
              <p:nvPr/>
            </p:nvSpPr>
            <p:spPr>
              <a:xfrm>
                <a:off x="1972687" y="4299349"/>
                <a:ext cx="1851099" cy="369332"/>
              </a:xfrm>
              <a:prstGeom prst="rect">
                <a:avLst/>
              </a:prstGeom>
              <a:noFill/>
            </p:spPr>
            <p:txBody>
              <a:bodyPr wrap="square" rtlCol="0">
                <a:spAutoFit/>
              </a:bodyPr>
              <a:lstStyle/>
              <a:p>
                <a:pPr algn="ctr"/>
                <a:r>
                  <a:rPr lang="en-US" b="1" dirty="0">
                    <a:solidFill>
                      <a:srgbClr val="56D50D"/>
                    </a:solidFill>
                    <a:latin typeface="BlairMdITC TT-Medium"/>
                    <a:cs typeface="BlairMdITC TT-Medium"/>
                  </a:rPr>
                  <a:t>N</a:t>
                </a:r>
                <a:r>
                  <a:rPr lang="en-US" sz="1600" b="1" dirty="0">
                    <a:solidFill>
                      <a:srgbClr val="56D50D"/>
                    </a:solidFill>
                    <a:latin typeface="BlairMdITC TT-Medium"/>
                    <a:cs typeface="BlairMdITC TT-Medium"/>
                  </a:rPr>
                  <a:t>ECESSITY</a:t>
                </a:r>
              </a:p>
            </p:txBody>
          </p:sp>
          <p:sp>
            <p:nvSpPr>
              <p:cNvPr id="131" name="TextBox 130"/>
              <p:cNvSpPr txBox="1"/>
              <p:nvPr/>
            </p:nvSpPr>
            <p:spPr>
              <a:xfrm>
                <a:off x="1255952" y="4709015"/>
                <a:ext cx="2141587" cy="646331"/>
              </a:xfrm>
              <a:prstGeom prst="rect">
                <a:avLst/>
              </a:prstGeom>
              <a:noFill/>
            </p:spPr>
            <p:txBody>
              <a:bodyPr wrap="square" rtlCol="0">
                <a:spAutoFit/>
              </a:bodyPr>
              <a:lstStyle/>
              <a:p>
                <a:pPr algn="ctr"/>
                <a:r>
                  <a:rPr lang="en-US" b="1" dirty="0">
                    <a:solidFill>
                      <a:srgbClr val="56B4D2"/>
                    </a:solidFill>
                    <a:latin typeface="BlairMdITC TT-Medium"/>
                    <a:cs typeface="BlairMdITC TT-Medium"/>
                  </a:rPr>
                  <a:t>M</a:t>
                </a:r>
                <a:r>
                  <a:rPr lang="en-US" sz="1600" b="1" dirty="0">
                    <a:solidFill>
                      <a:srgbClr val="56B4D2"/>
                    </a:solidFill>
                    <a:latin typeface="BlairMdITC TT-Medium"/>
                    <a:cs typeface="BlairMdITC TT-Medium"/>
                  </a:rPr>
                  <a:t>ODICUM of </a:t>
                </a:r>
                <a:r>
                  <a:rPr lang="en-US" b="1" dirty="0">
                    <a:solidFill>
                      <a:srgbClr val="56B4D2"/>
                    </a:solidFill>
                    <a:latin typeface="BlairMdITC TT-Medium"/>
                    <a:cs typeface="BlairMdITC TT-Medium"/>
                  </a:rPr>
                  <a:t>I</a:t>
                </a:r>
                <a:r>
                  <a:rPr lang="en-US" sz="1600" b="1" dirty="0">
                    <a:solidFill>
                      <a:srgbClr val="56B4D2"/>
                    </a:solidFill>
                    <a:latin typeface="BlairMdITC TT-Medium"/>
                    <a:cs typeface="BlairMdITC TT-Medium"/>
                  </a:rPr>
                  <a:t>NTEREST</a:t>
                </a:r>
              </a:p>
            </p:txBody>
          </p:sp>
          <p:sp>
            <p:nvSpPr>
              <p:cNvPr id="132" name="TextBox 131"/>
              <p:cNvSpPr txBox="1"/>
              <p:nvPr/>
            </p:nvSpPr>
            <p:spPr>
              <a:xfrm>
                <a:off x="664827" y="5430082"/>
                <a:ext cx="2117294" cy="369332"/>
              </a:xfrm>
              <a:prstGeom prst="rect">
                <a:avLst/>
              </a:prstGeom>
              <a:noFill/>
            </p:spPr>
            <p:txBody>
              <a:bodyPr wrap="square" rtlCol="0">
                <a:spAutoFit/>
              </a:bodyPr>
              <a:lstStyle/>
              <a:p>
                <a:pPr algn="ctr"/>
                <a:r>
                  <a:rPr lang="en-US" b="1" dirty="0">
                    <a:latin typeface="BlairMdITC TT-Medium"/>
                    <a:cs typeface="BlairMdITC TT-Medium"/>
                  </a:rPr>
                  <a:t>D</a:t>
                </a:r>
                <a:r>
                  <a:rPr lang="en-US" sz="1600" b="1" dirty="0">
                    <a:latin typeface="BlairMdITC TT-Medium"/>
                    <a:cs typeface="BlairMdITC TT-Medium"/>
                  </a:rPr>
                  <a:t>EPRESSION</a:t>
                </a:r>
              </a:p>
            </p:txBody>
          </p:sp>
          <p:sp>
            <p:nvSpPr>
              <p:cNvPr id="133" name="TextBox 132"/>
              <p:cNvSpPr txBox="1"/>
              <p:nvPr/>
            </p:nvSpPr>
            <p:spPr>
              <a:xfrm>
                <a:off x="7083844" y="2240263"/>
                <a:ext cx="1124705" cy="369332"/>
              </a:xfrm>
              <a:prstGeom prst="rect">
                <a:avLst/>
              </a:prstGeom>
              <a:noFill/>
            </p:spPr>
            <p:txBody>
              <a:bodyPr wrap="square" rtlCol="0">
                <a:spAutoFit/>
              </a:bodyPr>
              <a:lstStyle/>
              <a:p>
                <a:pPr algn="ctr"/>
                <a:r>
                  <a:rPr lang="en-US" b="1" dirty="0">
                    <a:solidFill>
                      <a:srgbClr val="FF0080"/>
                    </a:solidFill>
                    <a:latin typeface="BlairMdITC TT-Medium"/>
                    <a:cs typeface="BlairMdITC TT-Medium"/>
                  </a:rPr>
                  <a:t>P</a:t>
                </a:r>
                <a:r>
                  <a:rPr lang="en-US" sz="1600" b="1" dirty="0">
                    <a:solidFill>
                      <a:srgbClr val="FF0080"/>
                    </a:solidFill>
                    <a:latin typeface="BlairMdITC TT-Medium"/>
                    <a:cs typeface="BlairMdITC TT-Medium"/>
                  </a:rPr>
                  <a:t>ANIC</a:t>
                </a:r>
              </a:p>
            </p:txBody>
          </p:sp>
          <p:sp>
            <p:nvSpPr>
              <p:cNvPr id="134" name="TextBox 133"/>
              <p:cNvSpPr txBox="1"/>
              <p:nvPr/>
            </p:nvSpPr>
            <p:spPr>
              <a:xfrm>
                <a:off x="6226889" y="3085872"/>
                <a:ext cx="1641118" cy="369332"/>
              </a:xfrm>
              <a:prstGeom prst="rect">
                <a:avLst/>
              </a:prstGeom>
              <a:noFill/>
            </p:spPr>
            <p:txBody>
              <a:bodyPr wrap="square" rtlCol="0">
                <a:spAutoFit/>
              </a:bodyPr>
              <a:lstStyle/>
              <a:p>
                <a:pPr algn="ctr"/>
                <a:r>
                  <a:rPr lang="en-US" b="1" dirty="0">
                    <a:solidFill>
                      <a:srgbClr val="FF1B16"/>
                    </a:solidFill>
                    <a:latin typeface="BlairMdITC TT-Medium"/>
                    <a:cs typeface="BlairMdITC TT-Medium"/>
                  </a:rPr>
                  <a:t>A</a:t>
                </a:r>
                <a:r>
                  <a:rPr lang="en-US" sz="1600" b="1" dirty="0">
                    <a:solidFill>
                      <a:srgbClr val="FF1B16"/>
                    </a:solidFill>
                    <a:latin typeface="BlairMdITC TT-Medium"/>
                    <a:cs typeface="BlairMdITC TT-Medium"/>
                  </a:rPr>
                  <a:t>GITATED</a:t>
                </a:r>
              </a:p>
            </p:txBody>
          </p:sp>
          <p:sp>
            <p:nvSpPr>
              <p:cNvPr id="135" name="TextBox 134"/>
              <p:cNvSpPr txBox="1"/>
              <p:nvPr/>
            </p:nvSpPr>
            <p:spPr>
              <a:xfrm>
                <a:off x="5445607" y="3840089"/>
                <a:ext cx="1143206" cy="369332"/>
              </a:xfrm>
              <a:prstGeom prst="rect">
                <a:avLst/>
              </a:prstGeom>
              <a:noFill/>
            </p:spPr>
            <p:txBody>
              <a:bodyPr wrap="square" rtlCol="0">
                <a:spAutoFit/>
              </a:bodyPr>
              <a:lstStyle/>
              <a:p>
                <a:pPr algn="ctr"/>
                <a:r>
                  <a:rPr lang="en-US" b="1" dirty="0">
                    <a:solidFill>
                      <a:srgbClr val="C9A66B"/>
                    </a:solidFill>
                    <a:latin typeface="BlairMdITC TT-Medium"/>
                    <a:cs typeface="BlairMdITC TT-Medium"/>
                  </a:rPr>
                  <a:t>W</a:t>
                </a:r>
                <a:r>
                  <a:rPr lang="en-US" sz="1600" b="1" dirty="0">
                    <a:solidFill>
                      <a:srgbClr val="C9A66B"/>
                    </a:solidFill>
                    <a:latin typeface="BlairMdITC TT-Medium"/>
                    <a:cs typeface="BlairMdITC TT-Medium"/>
                  </a:rPr>
                  <a:t>ARM</a:t>
                </a:r>
              </a:p>
            </p:txBody>
          </p:sp>
          <p:sp>
            <p:nvSpPr>
              <p:cNvPr id="136" name="TextBox 135"/>
              <p:cNvSpPr txBox="1"/>
              <p:nvPr/>
            </p:nvSpPr>
            <p:spPr>
              <a:xfrm>
                <a:off x="4581265" y="4641632"/>
                <a:ext cx="1057424" cy="369332"/>
              </a:xfrm>
              <a:prstGeom prst="rect">
                <a:avLst/>
              </a:prstGeom>
              <a:noFill/>
            </p:spPr>
            <p:txBody>
              <a:bodyPr wrap="square" rtlCol="0">
                <a:spAutoFit/>
              </a:bodyPr>
              <a:lstStyle/>
              <a:p>
                <a:pPr algn="ctr"/>
                <a:r>
                  <a:rPr lang="en-US" b="1" dirty="0">
                    <a:solidFill>
                      <a:srgbClr val="4AEAAA"/>
                    </a:solidFill>
                    <a:latin typeface="BlairMdITC TT-Medium"/>
                    <a:cs typeface="BlairMdITC TT-Medium"/>
                  </a:rPr>
                  <a:t>C</a:t>
                </a:r>
                <a:r>
                  <a:rPr lang="en-US" sz="1600" b="1" dirty="0">
                    <a:solidFill>
                      <a:srgbClr val="4AEAAA"/>
                    </a:solidFill>
                    <a:latin typeface="BlairMdITC TT-Medium"/>
                    <a:cs typeface="BlairMdITC TT-Medium"/>
                  </a:rPr>
                  <a:t>OOL</a:t>
                </a:r>
              </a:p>
            </p:txBody>
          </p:sp>
          <p:sp>
            <p:nvSpPr>
              <p:cNvPr id="137" name="TextBox 136"/>
              <p:cNvSpPr txBox="1"/>
              <p:nvPr/>
            </p:nvSpPr>
            <p:spPr>
              <a:xfrm>
                <a:off x="3795610" y="5455299"/>
                <a:ext cx="1188478" cy="369332"/>
              </a:xfrm>
              <a:prstGeom prst="rect">
                <a:avLst/>
              </a:prstGeom>
              <a:noFill/>
            </p:spPr>
            <p:txBody>
              <a:bodyPr wrap="square" rtlCol="0">
                <a:spAutoFit/>
              </a:bodyPr>
              <a:lstStyle/>
              <a:p>
                <a:pPr algn="ctr"/>
                <a:r>
                  <a:rPr lang="en-US" b="1" dirty="0">
                    <a:latin typeface="BlairMdITC TT-Medium"/>
                    <a:cs typeface="BlairMdITC TT-Medium"/>
                  </a:rPr>
                  <a:t>A</a:t>
                </a:r>
                <a:r>
                  <a:rPr lang="en-US" sz="1600" b="1" dirty="0">
                    <a:latin typeface="BlairMdITC TT-Medium"/>
                    <a:cs typeface="BlairMdITC TT-Medium"/>
                  </a:rPr>
                  <a:t>LOOF</a:t>
                </a:r>
              </a:p>
            </p:txBody>
          </p:sp>
          <p:cxnSp>
            <p:nvCxnSpPr>
              <p:cNvPr id="138" name="Straight Connector 137"/>
              <p:cNvCxnSpPr/>
              <p:nvPr/>
            </p:nvCxnSpPr>
            <p:spPr>
              <a:xfrm>
                <a:off x="6061894" y="2730798"/>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nvCxnSpPr>
            <p:spPr>
              <a:xfrm>
                <a:off x="5734680" y="3046992"/>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p:nvCxnSpPr>
            <p:spPr>
              <a:xfrm>
                <a:off x="5416712" y="3370612"/>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p:nvCxnSpPr>
            <p:spPr>
              <a:xfrm>
                <a:off x="5093105" y="3692524"/>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nvCxnSpPr>
            <p:spPr>
              <a:xfrm>
                <a:off x="4775137" y="4016144"/>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p:nvPr/>
            </p:nvCxnSpPr>
            <p:spPr>
              <a:xfrm>
                <a:off x="4447923" y="4332338"/>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4" name="Straight Connector 143"/>
              <p:cNvCxnSpPr/>
              <p:nvPr/>
            </p:nvCxnSpPr>
            <p:spPr>
              <a:xfrm>
                <a:off x="4129955" y="4655958"/>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p:cNvCxnSpPr/>
              <p:nvPr/>
            </p:nvCxnSpPr>
            <p:spPr>
              <a:xfrm>
                <a:off x="3795388" y="4981942"/>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6" name="Straight Connector 145"/>
              <p:cNvCxnSpPr/>
              <p:nvPr/>
            </p:nvCxnSpPr>
            <p:spPr>
              <a:xfrm>
                <a:off x="3477420" y="5305562"/>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7" name="Straight Connector 146"/>
              <p:cNvCxnSpPr/>
              <p:nvPr/>
            </p:nvCxnSpPr>
            <p:spPr>
              <a:xfrm>
                <a:off x="3159010" y="5621398"/>
                <a:ext cx="189412" cy="0"/>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00" name="TextBox 99"/>
            <p:cNvSpPr txBox="1"/>
            <p:nvPr/>
          </p:nvSpPr>
          <p:spPr>
            <a:xfrm>
              <a:off x="6430890" y="1773767"/>
              <a:ext cx="918040" cy="369332"/>
            </a:xfrm>
            <a:prstGeom prst="rect">
              <a:avLst/>
            </a:prstGeom>
            <a:noFill/>
          </p:spPr>
          <p:txBody>
            <a:bodyPr wrap="none" rtlCol="0">
              <a:spAutoFit/>
            </a:bodyPr>
            <a:lstStyle/>
            <a:p>
              <a:r>
                <a:rPr lang="en-US" b="1" dirty="0">
                  <a:latin typeface="Arial"/>
                  <a:cs typeface="Arial"/>
                </a:rPr>
                <a:t>T</a:t>
              </a:r>
              <a:r>
                <a:rPr lang="en-US" b="1" baseline="-25000" dirty="0">
                  <a:latin typeface="Arial"/>
                  <a:cs typeface="Arial"/>
                </a:rPr>
                <a:t>E</a:t>
              </a:r>
              <a:r>
                <a:rPr lang="en-US" b="1" dirty="0">
                  <a:latin typeface="Arial"/>
                  <a:cs typeface="Arial"/>
                </a:rPr>
                <a:t> (°G)</a:t>
              </a:r>
            </a:p>
          </p:txBody>
        </p:sp>
        <p:sp>
          <p:nvSpPr>
            <p:cNvPr id="101" name="TextBox 100"/>
            <p:cNvSpPr txBox="1"/>
            <p:nvPr/>
          </p:nvSpPr>
          <p:spPr>
            <a:xfrm>
              <a:off x="941036" y="2551351"/>
              <a:ext cx="1815033" cy="769441"/>
            </a:xfrm>
            <a:prstGeom prst="rect">
              <a:avLst/>
            </a:prstGeom>
            <a:noFill/>
          </p:spPr>
          <p:txBody>
            <a:bodyPr wrap="none" rtlCol="0">
              <a:spAutoFit/>
            </a:bodyPr>
            <a:lstStyle/>
            <a:p>
              <a:pPr algn="ctr"/>
              <a:r>
                <a:rPr lang="en-US" sz="2200" dirty="0">
                  <a:latin typeface="Arial"/>
                  <a:cs typeface="Arial"/>
                </a:rPr>
                <a:t>Buyer</a:t>
              </a:r>
            </a:p>
            <a:p>
              <a:pPr algn="ctr"/>
              <a:r>
                <a:rPr lang="en-US" sz="2200" dirty="0">
                  <a:latin typeface="Arial"/>
                  <a:cs typeface="Arial"/>
                </a:rPr>
                <a:t>(Consumers)</a:t>
              </a:r>
            </a:p>
          </p:txBody>
        </p:sp>
        <p:sp>
          <p:nvSpPr>
            <p:cNvPr id="102" name="TextBox 101"/>
            <p:cNvSpPr txBox="1"/>
            <p:nvPr/>
          </p:nvSpPr>
          <p:spPr>
            <a:xfrm>
              <a:off x="6802522" y="4400606"/>
              <a:ext cx="1658402" cy="769441"/>
            </a:xfrm>
            <a:prstGeom prst="rect">
              <a:avLst/>
            </a:prstGeom>
            <a:noFill/>
          </p:spPr>
          <p:txBody>
            <a:bodyPr wrap="none" rtlCol="0">
              <a:spAutoFit/>
            </a:bodyPr>
            <a:lstStyle/>
            <a:p>
              <a:pPr algn="ctr"/>
              <a:r>
                <a:rPr lang="en-US" sz="2200" dirty="0">
                  <a:latin typeface="Arial"/>
                  <a:cs typeface="Arial"/>
                </a:rPr>
                <a:t>Seller</a:t>
              </a:r>
            </a:p>
            <a:p>
              <a:pPr algn="ctr"/>
              <a:r>
                <a:rPr lang="en-US" sz="2200" dirty="0">
                  <a:latin typeface="Arial"/>
                  <a:cs typeface="Arial"/>
                </a:rPr>
                <a:t>(Producers)</a:t>
              </a:r>
            </a:p>
          </p:txBody>
        </p:sp>
      </p:grpSp>
      <p:sp>
        <p:nvSpPr>
          <p:cNvPr id="45" name="Footer Placeholder 3"/>
          <p:cNvSpPr>
            <a:spLocks noGrp="1"/>
          </p:cNvSpPr>
          <p:nvPr>
            <p:ph type="ftr" sz="quarter" idx="11"/>
          </p:nvPr>
        </p:nvSpPr>
        <p:spPr>
          <a:xfrm>
            <a:off x="254000" y="6565003"/>
            <a:ext cx="1930400" cy="292997"/>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3" name="Rectangle 2"/>
          <p:cNvSpPr/>
          <p:nvPr/>
        </p:nvSpPr>
        <p:spPr>
          <a:xfrm>
            <a:off x="1226644" y="5790422"/>
            <a:ext cx="6760307" cy="565928"/>
          </a:xfrm>
          <a:prstGeom prst="rect">
            <a:avLst/>
          </a:prstGeom>
          <a:solidFill>
            <a:srgbClr val="C6D9F1"/>
          </a:solidFill>
          <a:ln w="1270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latin typeface="Arial"/>
                <a:cs typeface="Arial"/>
              </a:rPr>
              <a:t>Questionnaires are the economic thermometers</a:t>
            </a:r>
            <a:endParaRPr lang="en-US" sz="2400" dirty="0">
              <a:solidFill>
                <a:schemeClr val="tx1"/>
              </a:solidFill>
              <a:latin typeface="Arial"/>
              <a:cs typeface="Arial"/>
            </a:endParaRPr>
          </a:p>
        </p:txBody>
      </p:sp>
    </p:spTree>
    <p:extLst>
      <p:ext uri="{BB962C8B-B14F-4D97-AF65-F5344CB8AC3E}">
        <p14:creationId xmlns:p14="http://schemas.microsoft.com/office/powerpoint/2010/main" val="24550749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658"/>
            <a:ext cx="8229600" cy="558396"/>
          </a:xfrm>
        </p:spPr>
        <p:txBody>
          <a:bodyPr>
            <a:normAutofit fontScale="90000"/>
          </a:bodyPr>
          <a:lstStyle/>
          <a:p>
            <a:r>
              <a:rPr lang="en-US" sz="2900" dirty="0">
                <a:solidFill>
                  <a:srgbClr val="558ED5"/>
                </a:solidFill>
                <a:latin typeface="Arial"/>
                <a:cs typeface="Arial"/>
              </a:rPr>
              <a:t>Thermodynamics and </a:t>
            </a:r>
            <a:r>
              <a:rPr lang="en-US" sz="2900" dirty="0" smtClean="0">
                <a:solidFill>
                  <a:srgbClr val="558ED5"/>
                </a:solidFill>
                <a:latin typeface="Arial"/>
                <a:cs typeface="Arial"/>
              </a:rPr>
              <a:t>Economics</a:t>
            </a:r>
            <a:r>
              <a:rPr lang="en-US" sz="2700" dirty="0" smtClean="0">
                <a:solidFill>
                  <a:srgbClr val="558ED5"/>
                </a:solidFill>
                <a:latin typeface="Arial"/>
                <a:cs typeface="Arial"/>
              </a:rPr>
              <a:t/>
            </a:r>
            <a:br>
              <a:rPr lang="en-US" sz="2700" dirty="0" smtClean="0">
                <a:solidFill>
                  <a:srgbClr val="558ED5"/>
                </a:solidFill>
                <a:latin typeface="Arial"/>
                <a:cs typeface="Arial"/>
              </a:rPr>
            </a:br>
            <a:r>
              <a:rPr lang="en-US" sz="2200" i="1" dirty="0" smtClean="0">
                <a:latin typeface="Arial"/>
                <a:cs typeface="Arial"/>
              </a:rPr>
              <a:t>Connecting Entropy to Profit</a:t>
            </a:r>
            <a:endParaRPr lang="en-US" sz="2200" i="1" dirty="0">
              <a:latin typeface="Arial"/>
              <a:cs typeface="Arial"/>
            </a:endParaRPr>
          </a:p>
        </p:txBody>
      </p:sp>
      <p:sp>
        <p:nvSpPr>
          <p:cNvPr id="6" name="TextBox 5"/>
          <p:cNvSpPr txBox="1"/>
          <p:nvPr/>
        </p:nvSpPr>
        <p:spPr>
          <a:xfrm>
            <a:off x="155594" y="1827967"/>
            <a:ext cx="8796247" cy="769441"/>
          </a:xfrm>
          <a:prstGeom prst="rect">
            <a:avLst/>
          </a:prstGeom>
          <a:solidFill>
            <a:srgbClr val="C6D9F1"/>
          </a:solidFill>
        </p:spPr>
        <p:txBody>
          <a:bodyPr wrap="square" rtlCol="0">
            <a:spAutoFit/>
          </a:bodyPr>
          <a:lstStyle/>
          <a:p>
            <a:pPr algn="ctr"/>
            <a:r>
              <a:rPr lang="en-US" sz="2200" dirty="0" smtClean="0">
                <a:latin typeface="Arial"/>
                <a:cs typeface="Arial"/>
              </a:rPr>
              <a:t>In </a:t>
            </a:r>
            <a:r>
              <a:rPr lang="en-US" sz="2200" dirty="0">
                <a:latin typeface="Arial"/>
                <a:cs typeface="Arial"/>
              </a:rPr>
              <a:t>thermodynamics, one parameter must increase in </a:t>
            </a:r>
            <a:r>
              <a:rPr lang="en-US" sz="2200" dirty="0" smtClean="0">
                <a:latin typeface="Arial"/>
                <a:cs typeface="Arial"/>
              </a:rPr>
              <a:t>transformations</a:t>
            </a:r>
            <a:endParaRPr lang="en-US" sz="2200" dirty="0">
              <a:latin typeface="Arial"/>
              <a:cs typeface="Arial"/>
            </a:endParaRPr>
          </a:p>
          <a:p>
            <a:pPr algn="ctr"/>
            <a:r>
              <a:rPr lang="en-US" sz="2200" dirty="0" smtClean="0">
                <a:solidFill>
                  <a:srgbClr val="BC00FF"/>
                </a:solidFill>
                <a:latin typeface="Arial"/>
                <a:cs typeface="Arial"/>
              </a:rPr>
              <a:t>Entropy</a:t>
            </a:r>
            <a:endParaRPr lang="en-US" sz="2200" dirty="0">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11</a:t>
            </a:fld>
            <a:endParaRPr lang="en-US"/>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64" name="TextBox 63"/>
          <p:cNvSpPr txBox="1"/>
          <p:nvPr/>
        </p:nvSpPr>
        <p:spPr>
          <a:xfrm>
            <a:off x="174000" y="4378071"/>
            <a:ext cx="8796245" cy="769441"/>
          </a:xfrm>
          <a:prstGeom prst="rect">
            <a:avLst/>
          </a:prstGeom>
          <a:solidFill>
            <a:srgbClr val="C6D9F1"/>
          </a:solidFill>
        </p:spPr>
        <p:txBody>
          <a:bodyPr wrap="square" rtlCol="0">
            <a:spAutoFit/>
          </a:bodyPr>
          <a:lstStyle/>
          <a:p>
            <a:pPr algn="ctr"/>
            <a:r>
              <a:rPr lang="en-US" sz="2200" i="1" dirty="0" smtClean="0">
                <a:solidFill>
                  <a:srgbClr val="000000"/>
                </a:solidFill>
                <a:latin typeface="Arial"/>
                <a:cs typeface="Arial"/>
              </a:rPr>
              <a:t>In thermoeconomics </a:t>
            </a:r>
            <a:r>
              <a:rPr lang="en-US" sz="2200" i="1" dirty="0">
                <a:solidFill>
                  <a:srgbClr val="000000"/>
                </a:solidFill>
                <a:latin typeface="Arial"/>
                <a:cs typeface="Arial"/>
              </a:rPr>
              <a:t>one parameter must increase in </a:t>
            </a:r>
            <a:r>
              <a:rPr lang="en-US" sz="2200" i="1" dirty="0" smtClean="0">
                <a:solidFill>
                  <a:srgbClr val="000000"/>
                </a:solidFill>
                <a:latin typeface="Arial"/>
                <a:cs typeface="Arial"/>
              </a:rPr>
              <a:t>transactions </a:t>
            </a:r>
          </a:p>
          <a:p>
            <a:pPr algn="ctr"/>
            <a:r>
              <a:rPr lang="en-US" sz="2200" i="1" dirty="0" smtClean="0">
                <a:solidFill>
                  <a:srgbClr val="FC006F"/>
                </a:solidFill>
                <a:latin typeface="Arial"/>
                <a:cs typeface="Arial"/>
              </a:rPr>
              <a:t>Profit</a:t>
            </a:r>
            <a:endParaRPr lang="en-US" sz="2200" i="1" dirty="0">
              <a:solidFill>
                <a:srgbClr val="000000"/>
              </a:solidFill>
              <a:latin typeface="Arial"/>
              <a:cs typeface="Arial"/>
            </a:endParaRPr>
          </a:p>
        </p:txBody>
      </p:sp>
      <p:sp>
        <p:nvSpPr>
          <p:cNvPr id="65" name="TextBox 64"/>
          <p:cNvSpPr txBox="1"/>
          <p:nvPr/>
        </p:nvSpPr>
        <p:spPr>
          <a:xfrm>
            <a:off x="158571" y="2606669"/>
            <a:ext cx="8796246" cy="769441"/>
          </a:xfrm>
          <a:prstGeom prst="rect">
            <a:avLst/>
          </a:prstGeom>
          <a:solidFill>
            <a:srgbClr val="C6D9F1"/>
          </a:solidFill>
        </p:spPr>
        <p:txBody>
          <a:bodyPr wrap="square" rtlCol="0">
            <a:spAutoFit/>
          </a:bodyPr>
          <a:lstStyle/>
          <a:p>
            <a:r>
              <a:rPr lang="en-US" sz="2200" dirty="0">
                <a:solidFill>
                  <a:srgbClr val="000000"/>
                </a:solidFill>
                <a:latin typeface="Arial"/>
                <a:cs typeface="Arial"/>
              </a:rPr>
              <a:t>Entropy </a:t>
            </a:r>
            <a:r>
              <a:rPr lang="en-US" sz="2200" dirty="0" smtClean="0">
                <a:solidFill>
                  <a:srgbClr val="000000"/>
                </a:solidFill>
                <a:latin typeface="Arial"/>
                <a:cs typeface="Arial"/>
              </a:rPr>
              <a:t>change </a:t>
            </a:r>
            <a:r>
              <a:rPr lang="en-US" sz="2200" dirty="0">
                <a:latin typeface="Arial"/>
                <a:cs typeface="Arial"/>
              </a:rPr>
              <a:t>ΔS</a:t>
            </a:r>
            <a:r>
              <a:rPr lang="en-US" sz="2200" dirty="0" smtClean="0">
                <a:solidFill>
                  <a:srgbClr val="000000"/>
                </a:solidFill>
                <a:latin typeface="Arial"/>
                <a:cs typeface="Arial"/>
              </a:rPr>
              <a:t> is </a:t>
            </a:r>
            <a:r>
              <a:rPr lang="en-US" sz="2200" dirty="0">
                <a:solidFill>
                  <a:srgbClr val="000000"/>
                </a:solidFill>
                <a:latin typeface="Arial"/>
                <a:cs typeface="Arial"/>
              </a:rPr>
              <a:t>the measure of heat </a:t>
            </a:r>
            <a:r>
              <a:rPr lang="en-US" sz="2200" dirty="0" smtClean="0">
                <a:solidFill>
                  <a:srgbClr val="000000"/>
                </a:solidFill>
                <a:latin typeface="Arial"/>
                <a:cs typeface="Arial"/>
              </a:rPr>
              <a:t>energy ΔQ dispersed </a:t>
            </a:r>
            <a:r>
              <a:rPr lang="en-US" sz="2200" dirty="0">
                <a:solidFill>
                  <a:srgbClr val="000000"/>
                </a:solidFill>
                <a:latin typeface="Arial"/>
                <a:cs typeface="Arial"/>
              </a:rPr>
              <a:t>in a system that is unavailable to do </a:t>
            </a:r>
            <a:r>
              <a:rPr lang="en-US" sz="2200" dirty="0" smtClean="0">
                <a:solidFill>
                  <a:srgbClr val="000000"/>
                </a:solidFill>
                <a:latin typeface="Arial"/>
                <a:cs typeface="Arial"/>
              </a:rPr>
              <a:t>Work </a:t>
            </a:r>
            <a:endParaRPr lang="en-US" sz="2200" dirty="0">
              <a:solidFill>
                <a:srgbClr val="000000"/>
              </a:solidFill>
              <a:latin typeface="Arial"/>
              <a:cs typeface="Arial"/>
            </a:endParaRPr>
          </a:p>
        </p:txBody>
      </p:sp>
      <p:sp>
        <p:nvSpPr>
          <p:cNvPr id="66" name="TextBox 65"/>
          <p:cNvSpPr txBox="1"/>
          <p:nvPr/>
        </p:nvSpPr>
        <p:spPr>
          <a:xfrm>
            <a:off x="173999" y="5123844"/>
            <a:ext cx="8794441" cy="1203919"/>
          </a:xfrm>
          <a:prstGeom prst="rect">
            <a:avLst/>
          </a:prstGeom>
          <a:solidFill>
            <a:srgbClr val="C6D9F1"/>
          </a:solidFill>
        </p:spPr>
        <p:txBody>
          <a:bodyPr wrap="square" rtlCol="0">
            <a:spAutoFit/>
          </a:bodyPr>
          <a:lstStyle/>
          <a:p>
            <a:pPr>
              <a:lnSpc>
                <a:spcPct val="110000"/>
              </a:lnSpc>
            </a:pPr>
            <a:r>
              <a:rPr lang="en-US" sz="2200" i="1" dirty="0">
                <a:solidFill>
                  <a:srgbClr val="000000"/>
                </a:solidFill>
                <a:latin typeface="Arial"/>
                <a:cs typeface="Arial"/>
              </a:rPr>
              <a:t>Economic entropy </a:t>
            </a:r>
            <a:r>
              <a:rPr lang="en-US" sz="2200" i="1" dirty="0" smtClean="0">
                <a:solidFill>
                  <a:srgbClr val="000000"/>
                </a:solidFill>
                <a:latin typeface="Arial"/>
                <a:cs typeface="Arial"/>
              </a:rPr>
              <a:t>change </a:t>
            </a:r>
            <a:r>
              <a:rPr lang="en-US" sz="2200" dirty="0" smtClean="0">
                <a:solidFill>
                  <a:srgbClr val="000000"/>
                </a:solidFill>
                <a:latin typeface="Arial"/>
                <a:ea typeface="ＭＳ 明朝"/>
                <a:cs typeface="Arial"/>
              </a:rPr>
              <a:t>Δש </a:t>
            </a:r>
            <a:r>
              <a:rPr lang="en-US" sz="2200" i="1" dirty="0" smtClean="0">
                <a:solidFill>
                  <a:srgbClr val="000000"/>
                </a:solidFill>
                <a:latin typeface="Arial"/>
                <a:cs typeface="Arial"/>
              </a:rPr>
              <a:t>measures </a:t>
            </a:r>
            <a:r>
              <a:rPr lang="en-US" sz="2200" i="1" dirty="0">
                <a:solidFill>
                  <a:srgbClr val="000000"/>
                </a:solidFill>
                <a:latin typeface="Arial"/>
                <a:cs typeface="Arial"/>
              </a:rPr>
              <a:t>money flow energy </a:t>
            </a:r>
            <a:r>
              <a:rPr lang="en-US" sz="2200" i="1" dirty="0" smtClean="0">
                <a:solidFill>
                  <a:srgbClr val="000000"/>
                </a:solidFill>
                <a:latin typeface="Arial"/>
                <a:cs typeface="Arial"/>
              </a:rPr>
              <a:t>Δ€ </a:t>
            </a:r>
            <a:r>
              <a:rPr lang="en-US" sz="2200" i="1" dirty="0">
                <a:solidFill>
                  <a:srgbClr val="000000"/>
                </a:solidFill>
                <a:latin typeface="Arial"/>
                <a:cs typeface="Arial"/>
              </a:rPr>
              <a:t>in a sales transaction that once distributed as Profit is unavailable to produce new Value in the </a:t>
            </a:r>
            <a:r>
              <a:rPr lang="en-US" sz="2200" i="1" dirty="0" smtClean="0">
                <a:solidFill>
                  <a:srgbClr val="000000"/>
                </a:solidFill>
                <a:latin typeface="Arial"/>
                <a:cs typeface="Arial"/>
              </a:rPr>
              <a:t>system</a:t>
            </a:r>
            <a:r>
              <a:rPr lang="en-US" sz="2200" i="1" baseline="30000" dirty="0" smtClean="0">
                <a:solidFill>
                  <a:srgbClr val="000000"/>
                </a:solidFill>
                <a:latin typeface="Arial"/>
                <a:cs typeface="Arial"/>
              </a:rPr>
              <a:t>4</a:t>
            </a:r>
            <a:endParaRPr lang="en-US" sz="2200" i="1" baseline="30000" dirty="0">
              <a:solidFill>
                <a:srgbClr val="000000"/>
              </a:solidFill>
              <a:latin typeface="Arial"/>
              <a:cs typeface="Arial"/>
            </a:endParaRPr>
          </a:p>
        </p:txBody>
      </p:sp>
      <p:grpSp>
        <p:nvGrpSpPr>
          <p:cNvPr id="10" name="Group 9"/>
          <p:cNvGrpSpPr/>
          <p:nvPr/>
        </p:nvGrpSpPr>
        <p:grpSpPr>
          <a:xfrm>
            <a:off x="364718" y="946557"/>
            <a:ext cx="4836908" cy="765754"/>
            <a:chOff x="357593" y="2373395"/>
            <a:chExt cx="5381891" cy="1358493"/>
          </a:xfrm>
        </p:grpSpPr>
        <p:grpSp>
          <p:nvGrpSpPr>
            <p:cNvPr id="11" name="Group 10"/>
            <p:cNvGrpSpPr/>
            <p:nvPr/>
          </p:nvGrpSpPr>
          <p:grpSpPr>
            <a:xfrm>
              <a:off x="3392042" y="2373395"/>
              <a:ext cx="2347442" cy="1358493"/>
              <a:chOff x="173508" y="2145158"/>
              <a:chExt cx="2347442" cy="1358493"/>
            </a:xfrm>
          </p:grpSpPr>
          <p:sp>
            <p:nvSpPr>
              <p:cNvPr id="13" name="Rectangle 12"/>
              <p:cNvSpPr/>
              <p:nvPr/>
            </p:nvSpPr>
            <p:spPr>
              <a:xfrm>
                <a:off x="173508" y="2145158"/>
                <a:ext cx="1173721" cy="1356832"/>
              </a:xfrm>
              <a:prstGeom prst="rect">
                <a:avLst/>
              </a:prstGeom>
              <a:solidFill>
                <a:srgbClr val="EF0E1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347229" y="2146819"/>
                <a:ext cx="1173721" cy="1356832"/>
              </a:xfrm>
              <a:prstGeom prst="rect">
                <a:avLst/>
              </a:prstGeom>
              <a:solidFill>
                <a:srgbClr val="56B4D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1420791" y="2902763"/>
                <a:ext cx="1039803" cy="364653"/>
              </a:xfrm>
              <a:prstGeom prst="rect">
                <a:avLst/>
              </a:prstGeom>
              <a:noFill/>
            </p:spPr>
            <p:txBody>
              <a:bodyPr wrap="none" rtlCol="0">
                <a:spAutoFit/>
              </a:bodyPr>
              <a:lstStyle/>
              <a:p>
                <a:pPr algn="ctr"/>
                <a:r>
                  <a:rPr lang="en-US" sz="1600" b="1" dirty="0">
                    <a:latin typeface="Arial"/>
                    <a:cs typeface="Arial"/>
                  </a:rPr>
                  <a:t>Room C</a:t>
                </a:r>
              </a:p>
            </p:txBody>
          </p:sp>
          <p:sp>
            <p:nvSpPr>
              <p:cNvPr id="16" name="TextBox 15"/>
              <p:cNvSpPr txBox="1"/>
              <p:nvPr/>
            </p:nvSpPr>
            <p:spPr>
              <a:xfrm>
                <a:off x="251018" y="2890612"/>
                <a:ext cx="1039803" cy="364653"/>
              </a:xfrm>
              <a:prstGeom prst="rect">
                <a:avLst/>
              </a:prstGeom>
              <a:noFill/>
            </p:spPr>
            <p:txBody>
              <a:bodyPr wrap="none" rtlCol="0">
                <a:spAutoFit/>
              </a:bodyPr>
              <a:lstStyle/>
              <a:p>
                <a:r>
                  <a:rPr lang="en-US" sz="1600" b="1" dirty="0">
                    <a:latin typeface="Arial"/>
                    <a:cs typeface="Arial"/>
                  </a:rPr>
                  <a:t>Room H</a:t>
                </a:r>
              </a:p>
            </p:txBody>
          </p:sp>
          <p:sp>
            <p:nvSpPr>
              <p:cNvPr id="17" name="TextBox 16"/>
              <p:cNvSpPr txBox="1"/>
              <p:nvPr/>
            </p:nvSpPr>
            <p:spPr>
              <a:xfrm>
                <a:off x="703502" y="2216092"/>
                <a:ext cx="643727" cy="600615"/>
              </a:xfrm>
              <a:prstGeom prst="rect">
                <a:avLst/>
              </a:prstGeom>
              <a:solidFill>
                <a:srgbClr val="FC0517"/>
              </a:solidFill>
            </p:spPr>
            <p:txBody>
              <a:bodyPr wrap="square" rtlCol="0">
                <a:spAutoFit/>
              </a:bodyPr>
              <a:lstStyle/>
              <a:p>
                <a:pPr algn="r"/>
                <a:r>
                  <a:rPr lang="en-US" sz="1600" b="1" dirty="0">
                    <a:solidFill>
                      <a:srgbClr val="FFFF00"/>
                    </a:solidFill>
                    <a:latin typeface="Arial"/>
                    <a:cs typeface="Arial"/>
                  </a:rPr>
                  <a:t>Δ</a:t>
                </a:r>
                <a:r>
                  <a:rPr lang="en-US" sz="1600" b="1" dirty="0" smtClean="0">
                    <a:solidFill>
                      <a:srgbClr val="FFFF00"/>
                    </a:solidFill>
                    <a:latin typeface="Arial"/>
                    <a:cs typeface="Arial"/>
                  </a:rPr>
                  <a:t>Q</a:t>
                </a:r>
                <a:endParaRPr lang="en-US" sz="1600" b="1" dirty="0">
                  <a:solidFill>
                    <a:srgbClr val="FFFF00"/>
                  </a:solidFill>
                  <a:latin typeface="Arial"/>
                  <a:cs typeface="Arial"/>
                </a:endParaRPr>
              </a:p>
            </p:txBody>
          </p:sp>
          <p:sp>
            <p:nvSpPr>
              <p:cNvPr id="18" name="Right Arrow 17"/>
              <p:cNvSpPr/>
              <p:nvPr/>
            </p:nvSpPr>
            <p:spPr>
              <a:xfrm>
                <a:off x="946729" y="2820397"/>
                <a:ext cx="699850" cy="87482"/>
              </a:xfrm>
              <a:prstGeom prst="rightArrow">
                <a:avLst/>
              </a:prstGeom>
              <a:solidFill>
                <a:srgbClr val="CEAB6C"/>
              </a:solidFill>
              <a:ln w="76200" cmpd="sng">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1875306" y="2298698"/>
                <a:ext cx="506625" cy="655217"/>
              </a:xfrm>
              <a:prstGeom prst="rect">
                <a:avLst/>
              </a:prstGeom>
              <a:noFill/>
            </p:spPr>
            <p:txBody>
              <a:bodyPr wrap="none" rtlCol="0">
                <a:spAutoFit/>
              </a:bodyPr>
              <a:lstStyle/>
              <a:p>
                <a:r>
                  <a:rPr lang="en-US" b="1" dirty="0">
                    <a:latin typeface="Arial"/>
                    <a:cs typeface="Arial"/>
                  </a:rPr>
                  <a:t>T</a:t>
                </a:r>
                <a:r>
                  <a:rPr lang="en-US" sz="1400" b="1" dirty="0">
                    <a:latin typeface="Arial"/>
                    <a:cs typeface="Arial"/>
                  </a:rPr>
                  <a:t>C</a:t>
                </a:r>
              </a:p>
            </p:txBody>
          </p:sp>
          <p:sp>
            <p:nvSpPr>
              <p:cNvPr id="20" name="TextBox 19"/>
              <p:cNvSpPr txBox="1"/>
              <p:nvPr/>
            </p:nvSpPr>
            <p:spPr>
              <a:xfrm>
                <a:off x="285121" y="2320146"/>
                <a:ext cx="506625" cy="655217"/>
              </a:xfrm>
              <a:prstGeom prst="rect">
                <a:avLst/>
              </a:prstGeom>
              <a:noFill/>
            </p:spPr>
            <p:txBody>
              <a:bodyPr wrap="none" rtlCol="0">
                <a:spAutoFit/>
              </a:bodyPr>
              <a:lstStyle/>
              <a:p>
                <a:r>
                  <a:rPr lang="en-US" b="1" dirty="0">
                    <a:latin typeface="Arial"/>
                    <a:cs typeface="Arial"/>
                  </a:rPr>
                  <a:t>T</a:t>
                </a:r>
                <a:r>
                  <a:rPr lang="en-US" sz="1400" b="1" dirty="0">
                    <a:latin typeface="Arial"/>
                    <a:cs typeface="Arial"/>
                  </a:rPr>
                  <a:t>H</a:t>
                </a:r>
              </a:p>
            </p:txBody>
          </p:sp>
        </p:grpSp>
        <p:sp>
          <p:nvSpPr>
            <p:cNvPr id="12" name="TextBox 11"/>
            <p:cNvSpPr txBox="1"/>
            <p:nvPr/>
          </p:nvSpPr>
          <p:spPr>
            <a:xfrm>
              <a:off x="357593" y="2676992"/>
              <a:ext cx="2883012" cy="764419"/>
            </a:xfrm>
            <a:prstGeom prst="rect">
              <a:avLst/>
            </a:prstGeom>
            <a:noFill/>
          </p:spPr>
          <p:txBody>
            <a:bodyPr wrap="square" rtlCol="0">
              <a:spAutoFit/>
            </a:bodyPr>
            <a:lstStyle/>
            <a:p>
              <a:pPr algn="ctr"/>
              <a:r>
                <a:rPr lang="en-US" sz="2200" dirty="0">
                  <a:solidFill>
                    <a:srgbClr val="000000"/>
                  </a:solidFill>
                  <a:latin typeface="Arial"/>
                  <a:cs typeface="Arial"/>
                </a:rPr>
                <a:t>T</a:t>
              </a:r>
              <a:r>
                <a:rPr lang="en-US" sz="2200" dirty="0" smtClean="0">
                  <a:solidFill>
                    <a:srgbClr val="000000"/>
                  </a:solidFill>
                  <a:latin typeface="Arial"/>
                  <a:cs typeface="Arial"/>
                </a:rPr>
                <a:t>hermodynamics</a:t>
              </a:r>
              <a:endParaRPr lang="en-US" sz="2200" dirty="0">
                <a:solidFill>
                  <a:srgbClr val="000000"/>
                </a:solidFill>
                <a:latin typeface="Arial"/>
                <a:cs typeface="Arial"/>
              </a:endParaRPr>
            </a:p>
          </p:txBody>
        </p:sp>
      </p:grpSp>
      <p:sp>
        <p:nvSpPr>
          <p:cNvPr id="4" name="Rectangle 3"/>
          <p:cNvSpPr/>
          <p:nvPr/>
        </p:nvSpPr>
        <p:spPr>
          <a:xfrm>
            <a:off x="5445824" y="1042955"/>
            <a:ext cx="3360615" cy="523220"/>
          </a:xfrm>
          <a:prstGeom prst="rect">
            <a:avLst/>
          </a:prstGeom>
        </p:spPr>
        <p:txBody>
          <a:bodyPr wrap="square">
            <a:spAutoFit/>
          </a:bodyPr>
          <a:lstStyle/>
          <a:p>
            <a:r>
              <a:rPr lang="en-US" sz="2200" dirty="0">
                <a:latin typeface="Arial"/>
                <a:cs typeface="Arial"/>
              </a:rPr>
              <a:t>ΔS = </a:t>
            </a:r>
            <a:r>
              <a:rPr lang="en-US" sz="2800" dirty="0" smtClean="0">
                <a:latin typeface="Arial"/>
                <a:cs typeface="Arial"/>
              </a:rPr>
              <a:t>∫</a:t>
            </a:r>
            <a:r>
              <a:rPr lang="en-US" sz="2400" dirty="0" smtClean="0">
                <a:latin typeface="Arial"/>
                <a:cs typeface="Arial"/>
              </a:rPr>
              <a:t> </a:t>
            </a:r>
            <a:r>
              <a:rPr lang="en-US" sz="2200" dirty="0" smtClean="0">
                <a:latin typeface="Arial"/>
                <a:cs typeface="Arial"/>
              </a:rPr>
              <a:t>dQ</a:t>
            </a:r>
            <a:r>
              <a:rPr lang="en-US" sz="2200" dirty="0">
                <a:latin typeface="Arial"/>
                <a:cs typeface="Arial"/>
              </a:rPr>
              <a:t>/</a:t>
            </a:r>
            <a:r>
              <a:rPr lang="en-US" sz="2200" dirty="0" smtClean="0">
                <a:latin typeface="Arial"/>
                <a:cs typeface="Arial"/>
              </a:rPr>
              <a:t>T =  </a:t>
            </a:r>
            <a:r>
              <a:rPr lang="en-US" sz="2800" dirty="0" smtClean="0">
                <a:latin typeface="Arial"/>
                <a:cs typeface="Arial"/>
              </a:rPr>
              <a:t>∫</a:t>
            </a:r>
            <a:r>
              <a:rPr lang="en-US" sz="2400" dirty="0" smtClean="0">
                <a:latin typeface="Arial"/>
                <a:cs typeface="Arial"/>
              </a:rPr>
              <a:t> </a:t>
            </a:r>
            <a:r>
              <a:rPr lang="en-US" sz="2200" dirty="0" smtClean="0">
                <a:solidFill>
                  <a:srgbClr val="000000"/>
                </a:solidFill>
                <a:latin typeface="Arial"/>
                <a:cs typeface="Arial"/>
              </a:rPr>
              <a:t>c</a:t>
            </a:r>
            <a:r>
              <a:rPr lang="en-US" sz="2200" baseline="-25000" dirty="0" smtClean="0">
                <a:solidFill>
                  <a:srgbClr val="000000"/>
                </a:solidFill>
                <a:latin typeface="Arial"/>
                <a:cs typeface="Arial"/>
              </a:rPr>
              <a:t>p</a:t>
            </a:r>
            <a:r>
              <a:rPr lang="en-US" sz="2200" dirty="0" smtClean="0">
                <a:solidFill>
                  <a:srgbClr val="000000"/>
                </a:solidFill>
                <a:latin typeface="Arial"/>
                <a:cs typeface="Arial"/>
              </a:rPr>
              <a:t>dT/T</a:t>
            </a:r>
            <a:endParaRPr lang="en-US" sz="2200" dirty="0">
              <a:solidFill>
                <a:srgbClr val="000000"/>
              </a:solidFill>
              <a:latin typeface="Arial"/>
              <a:cs typeface="Arial"/>
            </a:endParaRPr>
          </a:p>
        </p:txBody>
      </p:sp>
      <p:grpSp>
        <p:nvGrpSpPr>
          <p:cNvPr id="22" name="Group 21"/>
          <p:cNvGrpSpPr/>
          <p:nvPr/>
        </p:nvGrpSpPr>
        <p:grpSpPr>
          <a:xfrm>
            <a:off x="254000" y="3451619"/>
            <a:ext cx="4947626" cy="830969"/>
            <a:chOff x="139149" y="3596510"/>
            <a:chExt cx="5600335" cy="1311310"/>
          </a:xfrm>
        </p:grpSpPr>
        <p:sp>
          <p:nvSpPr>
            <p:cNvPr id="23" name="TextBox 22"/>
            <p:cNvSpPr txBox="1"/>
            <p:nvPr/>
          </p:nvSpPr>
          <p:spPr>
            <a:xfrm>
              <a:off x="4996776" y="4402737"/>
              <a:ext cx="419558" cy="353944"/>
            </a:xfrm>
            <a:prstGeom prst="rect">
              <a:avLst/>
            </a:prstGeom>
            <a:noFill/>
          </p:spPr>
          <p:txBody>
            <a:bodyPr wrap="square" lIns="0" tIns="0" rIns="0" bIns="45720" rtlCol="0" anchor="ctr" anchorCtr="1">
              <a:spAutoFit/>
            </a:bodyPr>
            <a:lstStyle/>
            <a:p>
              <a:pPr algn="ctr"/>
              <a:r>
                <a:rPr lang="en-US" sz="2000" b="1" dirty="0" smtClean="0">
                  <a:latin typeface="Arial"/>
                  <a:cs typeface="Arial"/>
                </a:rPr>
                <a:t>T</a:t>
              </a:r>
              <a:r>
                <a:rPr lang="en-US" sz="2000" b="1" baseline="-25000" dirty="0" smtClean="0">
                  <a:latin typeface="Arial"/>
                  <a:cs typeface="Arial"/>
                </a:rPr>
                <a:t>S</a:t>
              </a:r>
              <a:endParaRPr lang="en-US" sz="2000" b="1" baseline="-25000" dirty="0">
                <a:latin typeface="Arial"/>
                <a:cs typeface="Arial"/>
              </a:endParaRPr>
            </a:p>
          </p:txBody>
        </p:sp>
        <p:grpSp>
          <p:nvGrpSpPr>
            <p:cNvPr id="24" name="Group 23"/>
            <p:cNvGrpSpPr/>
            <p:nvPr/>
          </p:nvGrpSpPr>
          <p:grpSpPr>
            <a:xfrm>
              <a:off x="139149" y="3596510"/>
              <a:ext cx="5600335" cy="1311310"/>
              <a:chOff x="122504" y="5282343"/>
              <a:chExt cx="5600335" cy="1311310"/>
            </a:xfrm>
          </p:grpSpPr>
          <p:grpSp>
            <p:nvGrpSpPr>
              <p:cNvPr id="25" name="Group 24"/>
              <p:cNvGrpSpPr/>
              <p:nvPr/>
            </p:nvGrpSpPr>
            <p:grpSpPr>
              <a:xfrm>
                <a:off x="3403610" y="5282343"/>
                <a:ext cx="2319229" cy="1311310"/>
                <a:chOff x="6953250" y="169290"/>
                <a:chExt cx="1974941" cy="1219502"/>
              </a:xfrm>
            </p:grpSpPr>
            <p:sp>
              <p:nvSpPr>
                <p:cNvPr id="27" name="Rectangle 26"/>
                <p:cNvSpPr/>
                <p:nvPr/>
              </p:nvSpPr>
              <p:spPr>
                <a:xfrm>
                  <a:off x="7942882" y="186234"/>
                  <a:ext cx="985309" cy="120255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b="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a:cs typeface="Arial"/>
                  </a:endParaRPr>
                </a:p>
              </p:txBody>
            </p:sp>
            <p:pic>
              <p:nvPicPr>
                <p:cNvPr id="28" name="Picture 27"/>
                <p:cNvPicPr>
                  <a:picLocks noChangeAspect="1"/>
                </p:cNvPicPr>
                <p:nvPr/>
              </p:nvPicPr>
              <p:blipFill>
                <a:blip r:embed="rId3">
                  <a:duotone>
                    <a:schemeClr val="accent2">
                      <a:shade val="45000"/>
                      <a:satMod val="135000"/>
                    </a:schemeClr>
                    <a:prstClr val="white"/>
                  </a:duotone>
                  <a:extLst>
                    <a:ext uri="{BEBA8EAE-BF5A-486C-A8C5-ECC9F3942E4B}">
                      <a14:imgProps xmlns:a14="http://schemas.microsoft.com/office/drawing/2010/main">
                        <a14:imgLayer r:embed="rId4">
                          <a14:imgEffect>
                            <a14:sharpenSoften amount="100000"/>
                          </a14:imgEffect>
                          <a14:imgEffect>
                            <a14:colorTemperature colorTemp="7370"/>
                          </a14:imgEffect>
                          <a14:imgEffect>
                            <a14:saturation sat="248000"/>
                          </a14:imgEffect>
                        </a14:imgLayer>
                      </a14:imgProps>
                    </a:ext>
                  </a:extLst>
                </a:blip>
                <a:stretch>
                  <a:fillRect/>
                </a:stretch>
              </p:blipFill>
              <p:spPr>
                <a:xfrm>
                  <a:off x="7056489" y="419321"/>
                  <a:ext cx="472096" cy="559571"/>
                </a:xfrm>
                <a:prstGeom prst="rect">
                  <a:avLst/>
                </a:prstGeom>
              </p:spPr>
            </p:pic>
            <p:sp>
              <p:nvSpPr>
                <p:cNvPr id="29" name="TextBox 28"/>
                <p:cNvSpPr txBox="1"/>
                <p:nvPr/>
              </p:nvSpPr>
              <p:spPr>
                <a:xfrm>
                  <a:off x="7295484" y="169290"/>
                  <a:ext cx="630338" cy="464325"/>
                </a:xfrm>
                <a:prstGeom prst="rect">
                  <a:avLst/>
                </a:prstGeom>
                <a:noFill/>
              </p:spPr>
              <p:txBody>
                <a:bodyPr wrap="square" rtlCol="0">
                  <a:spAutoFit/>
                </a:bodyPr>
                <a:lstStyle/>
                <a:p>
                  <a:pPr algn="ctr"/>
                  <a:r>
                    <a:rPr lang="en-US" sz="2000" dirty="0">
                      <a:solidFill>
                        <a:srgbClr val="000000"/>
                      </a:solidFill>
                      <a:latin typeface="Arial"/>
                      <a:cs typeface="Arial"/>
                    </a:rPr>
                    <a:t>Δ</a:t>
                  </a:r>
                  <a:r>
                    <a:rPr lang="en-US" sz="2000" dirty="0" smtClean="0">
                      <a:solidFill>
                        <a:srgbClr val="000000"/>
                      </a:solidFill>
                      <a:latin typeface="Arial"/>
                      <a:cs typeface="Arial"/>
                    </a:rPr>
                    <a:t>€</a:t>
                  </a:r>
                  <a:endParaRPr lang="en-US" sz="2000" b="1" dirty="0">
                    <a:solidFill>
                      <a:srgbClr val="FF7A0B"/>
                    </a:solidFill>
                    <a:latin typeface="Arial"/>
                    <a:cs typeface="Arial"/>
                  </a:endParaRPr>
                </a:p>
              </p:txBody>
            </p:sp>
            <p:sp>
              <p:nvSpPr>
                <p:cNvPr id="30" name="Rectangle 29"/>
                <p:cNvSpPr/>
                <p:nvPr/>
              </p:nvSpPr>
              <p:spPr>
                <a:xfrm>
                  <a:off x="6953250" y="183231"/>
                  <a:ext cx="985309" cy="120255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b="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a:cs typeface="Arial"/>
                  </a:endParaRPr>
                </a:p>
              </p:txBody>
            </p:sp>
            <p:pic>
              <p:nvPicPr>
                <p:cNvPr id="31" name="Picture 30"/>
                <p:cNvPicPr>
                  <a:picLocks noChangeAspect="1"/>
                </p:cNvPicPr>
                <p:nvPr/>
              </p:nvPicPr>
              <p:blipFill>
                <a:blip r:embed="rId5">
                  <a:duotone>
                    <a:schemeClr val="accent1">
                      <a:shade val="45000"/>
                      <a:satMod val="135000"/>
                    </a:schemeClr>
                    <a:prstClr val="white"/>
                  </a:duotone>
                  <a:extLst>
                    <a:ext uri="{BEBA8EAE-BF5A-486C-A8C5-ECC9F3942E4B}">
                      <a14:imgProps xmlns:a14="http://schemas.microsoft.com/office/drawing/2010/main">
                        <a14:imgLayer r:embed="rId6">
                          <a14:imgEffect>
                            <a14:saturation sat="400000"/>
                          </a14:imgEffect>
                        </a14:imgLayer>
                      </a14:imgProps>
                    </a:ext>
                  </a:extLst>
                </a:blip>
                <a:stretch>
                  <a:fillRect/>
                </a:stretch>
              </p:blipFill>
              <p:spPr>
                <a:xfrm flipH="1">
                  <a:off x="8226757" y="357422"/>
                  <a:ext cx="474827" cy="567411"/>
                </a:xfrm>
                <a:prstGeom prst="rect">
                  <a:avLst/>
                </a:prstGeom>
              </p:spPr>
            </p:pic>
            <p:cxnSp>
              <p:nvCxnSpPr>
                <p:cNvPr id="32" name="Straight Connector 31"/>
                <p:cNvCxnSpPr/>
                <p:nvPr/>
              </p:nvCxnSpPr>
              <p:spPr>
                <a:xfrm>
                  <a:off x="7938559" y="362101"/>
                  <a:ext cx="4323" cy="862559"/>
                </a:xfrm>
                <a:prstGeom prst="line">
                  <a:avLst/>
                </a:prstGeom>
                <a:ln>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7685026" y="757822"/>
                  <a:ext cx="492654" cy="0"/>
                </a:xfrm>
                <a:prstGeom prst="straightConnector1">
                  <a:avLst/>
                </a:prstGeom>
                <a:ln w="76200" cmpd="sng">
                  <a:solidFill>
                    <a:srgbClr val="FF6202"/>
                  </a:solidFill>
                  <a:headEnd type="none"/>
                  <a:tailEnd type="triangle" w="med" len="med"/>
                </a:ln>
                <a:effectLst/>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7283194" y="951170"/>
                  <a:ext cx="357275" cy="329163"/>
                </a:xfrm>
                <a:prstGeom prst="rect">
                  <a:avLst/>
                </a:prstGeom>
                <a:noFill/>
              </p:spPr>
              <p:txBody>
                <a:bodyPr wrap="square" lIns="0" tIns="0" rIns="0" bIns="45720" rtlCol="0" anchor="ctr" anchorCtr="1">
                  <a:spAutoFit/>
                </a:bodyPr>
                <a:lstStyle/>
                <a:p>
                  <a:pPr algn="ctr"/>
                  <a:r>
                    <a:rPr lang="en-US" sz="2000" b="1" dirty="0" smtClean="0">
                      <a:latin typeface="Arial"/>
                      <a:cs typeface="Arial"/>
                    </a:rPr>
                    <a:t>T</a:t>
                  </a:r>
                  <a:r>
                    <a:rPr lang="en-US" sz="2000" b="1" baseline="-25000" dirty="0">
                      <a:latin typeface="Arial"/>
                      <a:cs typeface="Arial"/>
                    </a:rPr>
                    <a:t>B</a:t>
                  </a:r>
                </a:p>
              </p:txBody>
            </p:sp>
          </p:grpSp>
          <p:sp>
            <p:nvSpPr>
              <p:cNvPr id="26" name="TextBox 25"/>
              <p:cNvSpPr txBox="1"/>
              <p:nvPr/>
            </p:nvSpPr>
            <p:spPr>
              <a:xfrm>
                <a:off x="122504" y="5682031"/>
                <a:ext cx="3118100" cy="679960"/>
              </a:xfrm>
              <a:prstGeom prst="rect">
                <a:avLst/>
              </a:prstGeom>
              <a:noFill/>
            </p:spPr>
            <p:txBody>
              <a:bodyPr wrap="square" rtlCol="0">
                <a:spAutoFit/>
              </a:bodyPr>
              <a:lstStyle/>
              <a:p>
                <a:pPr algn="ctr"/>
                <a:r>
                  <a:rPr lang="en-US" sz="2200" i="1" dirty="0" smtClean="0">
                    <a:solidFill>
                      <a:srgbClr val="000000"/>
                    </a:solidFill>
                    <a:latin typeface="Arial"/>
                    <a:cs typeface="Arial"/>
                  </a:rPr>
                  <a:t>Thermoeconomics </a:t>
                </a:r>
                <a:endParaRPr lang="en-US" sz="2200" dirty="0">
                  <a:solidFill>
                    <a:srgbClr val="000000"/>
                  </a:solidFill>
                  <a:latin typeface="Arial"/>
                  <a:cs typeface="Arial"/>
                </a:endParaRPr>
              </a:p>
            </p:txBody>
          </p:sp>
        </p:grpSp>
      </p:grpSp>
      <p:sp>
        <p:nvSpPr>
          <p:cNvPr id="5" name="Rectangle 4"/>
          <p:cNvSpPr/>
          <p:nvPr/>
        </p:nvSpPr>
        <p:spPr>
          <a:xfrm>
            <a:off x="5418923" y="3610267"/>
            <a:ext cx="3437805" cy="523220"/>
          </a:xfrm>
          <a:prstGeom prst="rect">
            <a:avLst/>
          </a:prstGeom>
        </p:spPr>
        <p:txBody>
          <a:bodyPr wrap="square">
            <a:spAutoFit/>
          </a:bodyPr>
          <a:lstStyle/>
          <a:p>
            <a:r>
              <a:rPr lang="en-US" sz="2200" dirty="0">
                <a:solidFill>
                  <a:srgbClr val="000000"/>
                </a:solidFill>
                <a:latin typeface="Arial"/>
                <a:ea typeface="ＭＳ 明朝"/>
                <a:cs typeface="Arial"/>
              </a:rPr>
              <a:t>Δש = </a:t>
            </a:r>
            <a:r>
              <a:rPr lang="en-US" sz="2800" i="1" dirty="0">
                <a:solidFill>
                  <a:srgbClr val="000000"/>
                </a:solidFill>
                <a:latin typeface="Arial"/>
                <a:ea typeface="ＭＳ 明朝"/>
                <a:cs typeface="Arial"/>
              </a:rPr>
              <a:t>∫</a:t>
            </a:r>
            <a:r>
              <a:rPr lang="en-US" i="1" dirty="0">
                <a:solidFill>
                  <a:srgbClr val="000000"/>
                </a:solidFill>
                <a:latin typeface="Arial"/>
                <a:ea typeface="ＭＳ 明朝"/>
                <a:cs typeface="Arial"/>
              </a:rPr>
              <a:t> </a:t>
            </a:r>
            <a:r>
              <a:rPr lang="en-US" sz="2200" dirty="0" smtClean="0">
                <a:solidFill>
                  <a:srgbClr val="000000"/>
                </a:solidFill>
                <a:latin typeface="Arial"/>
                <a:ea typeface="ＭＳ 明朝"/>
                <a:cs typeface="Arial"/>
              </a:rPr>
              <a:t>d</a:t>
            </a:r>
            <a:r>
              <a:rPr lang="en-US" sz="2200" dirty="0" smtClean="0">
                <a:solidFill>
                  <a:srgbClr val="000000"/>
                </a:solidFill>
                <a:latin typeface="Arial"/>
                <a:cs typeface="Arial"/>
              </a:rPr>
              <a:t>€/</a:t>
            </a:r>
            <a:r>
              <a:rPr lang="en-US" sz="2200" dirty="0" smtClean="0">
                <a:solidFill>
                  <a:srgbClr val="000000"/>
                </a:solidFill>
                <a:latin typeface="Arial"/>
                <a:ea typeface="ＭＳ 明朝"/>
                <a:cs typeface="Arial"/>
              </a:rPr>
              <a:t>T</a:t>
            </a:r>
            <a:r>
              <a:rPr lang="en-US" sz="2200" baseline="-25000" dirty="0" smtClean="0">
                <a:solidFill>
                  <a:srgbClr val="000000"/>
                </a:solidFill>
                <a:latin typeface="Arial"/>
                <a:ea typeface="ＭＳ 明朝"/>
                <a:cs typeface="Arial"/>
              </a:rPr>
              <a:t>E</a:t>
            </a:r>
            <a:r>
              <a:rPr lang="en-US" sz="2200" dirty="0" smtClean="0">
                <a:solidFill>
                  <a:srgbClr val="000000"/>
                </a:solidFill>
                <a:latin typeface="Arial"/>
                <a:ea typeface="ＭＳ 明朝"/>
                <a:cs typeface="Arial"/>
              </a:rPr>
              <a:t> =</a:t>
            </a:r>
            <a:r>
              <a:rPr lang="en-US" sz="2200" i="1" dirty="0" smtClean="0">
                <a:solidFill>
                  <a:srgbClr val="000000"/>
                </a:solidFill>
                <a:latin typeface="Arial"/>
                <a:ea typeface="ＭＳ 明朝"/>
                <a:cs typeface="Arial"/>
              </a:rPr>
              <a:t> </a:t>
            </a:r>
            <a:r>
              <a:rPr lang="en-US" sz="2800" dirty="0" smtClean="0">
                <a:solidFill>
                  <a:srgbClr val="000000"/>
                </a:solidFill>
                <a:latin typeface="Arial"/>
                <a:ea typeface="ＭＳ 明朝"/>
                <a:cs typeface="Arial"/>
              </a:rPr>
              <a:t>∫</a:t>
            </a:r>
            <a:r>
              <a:rPr lang="en-US" sz="2400" i="1" dirty="0" smtClean="0">
                <a:solidFill>
                  <a:srgbClr val="000000"/>
                </a:solidFill>
                <a:latin typeface="Arial"/>
                <a:ea typeface="ＭＳ 明朝"/>
                <a:cs typeface="Arial"/>
              </a:rPr>
              <a:t> </a:t>
            </a:r>
            <a:r>
              <a:rPr lang="en-US" sz="2200" dirty="0" smtClean="0">
                <a:solidFill>
                  <a:srgbClr val="000000"/>
                </a:solidFill>
                <a:latin typeface="Arial"/>
                <a:cs typeface="Arial"/>
              </a:rPr>
              <a:t>c</a:t>
            </a:r>
            <a:r>
              <a:rPr lang="en-US" sz="2200" baseline="-25000" dirty="0" smtClean="0">
                <a:solidFill>
                  <a:srgbClr val="000000"/>
                </a:solidFill>
                <a:latin typeface="Arial"/>
                <a:cs typeface="Arial"/>
              </a:rPr>
              <a:t>e</a:t>
            </a:r>
            <a:r>
              <a:rPr lang="en-US" sz="2200" dirty="0" smtClean="0">
                <a:solidFill>
                  <a:srgbClr val="000000"/>
                </a:solidFill>
                <a:latin typeface="Arial"/>
                <a:cs typeface="Arial"/>
              </a:rPr>
              <a:t>dT</a:t>
            </a:r>
            <a:r>
              <a:rPr lang="en-US" sz="2200" baseline="-25000" dirty="0" smtClean="0">
                <a:solidFill>
                  <a:srgbClr val="000000"/>
                </a:solidFill>
                <a:latin typeface="Arial"/>
                <a:cs typeface="Arial"/>
              </a:rPr>
              <a:t>E</a:t>
            </a:r>
            <a:r>
              <a:rPr lang="en-US" sz="2200" dirty="0" smtClean="0">
                <a:solidFill>
                  <a:srgbClr val="000000"/>
                </a:solidFill>
                <a:latin typeface="Arial"/>
                <a:cs typeface="Arial"/>
              </a:rPr>
              <a:t>/T</a:t>
            </a:r>
            <a:r>
              <a:rPr lang="en-US" sz="2200" baseline="-25000" dirty="0" smtClean="0">
                <a:solidFill>
                  <a:srgbClr val="000000"/>
                </a:solidFill>
                <a:latin typeface="Arial"/>
                <a:cs typeface="Arial"/>
              </a:rPr>
              <a:t>E</a:t>
            </a:r>
            <a:endParaRPr lang="en-US" sz="2200" dirty="0">
              <a:solidFill>
                <a:srgbClr val="000000"/>
              </a:solidFill>
              <a:latin typeface="Arial"/>
              <a:cs typeface="Arial"/>
            </a:endParaRPr>
          </a:p>
        </p:txBody>
      </p:sp>
      <p:sp>
        <p:nvSpPr>
          <p:cNvPr id="35" name="TextBox 34"/>
          <p:cNvSpPr txBox="1"/>
          <p:nvPr/>
        </p:nvSpPr>
        <p:spPr>
          <a:xfrm>
            <a:off x="174000" y="6371310"/>
            <a:ext cx="5482385" cy="338554"/>
          </a:xfrm>
          <a:prstGeom prst="rect">
            <a:avLst/>
          </a:prstGeom>
          <a:noFill/>
        </p:spPr>
        <p:txBody>
          <a:bodyPr wrap="square" rtlCol="0">
            <a:spAutoFit/>
          </a:bodyPr>
          <a:lstStyle/>
          <a:p>
            <a:pPr algn="ctr"/>
            <a:r>
              <a:rPr lang="en-US" sz="1600" dirty="0" smtClean="0">
                <a:solidFill>
                  <a:srgbClr val="000000"/>
                </a:solidFill>
                <a:latin typeface="Arial"/>
                <a:ea typeface="ＭＳ 明朝"/>
                <a:cs typeface="Arial"/>
              </a:rPr>
              <a:t> </a:t>
            </a:r>
            <a:r>
              <a:rPr lang="en-US" sz="1600" baseline="30000" dirty="0" smtClean="0">
                <a:solidFill>
                  <a:srgbClr val="000000"/>
                </a:solidFill>
                <a:latin typeface="Arial"/>
                <a:ea typeface="ＭＳ 明朝"/>
                <a:cs typeface="Arial"/>
              </a:rPr>
              <a:t>4 </a:t>
            </a:r>
            <a:r>
              <a:rPr lang="en-US" sz="1600" dirty="0" smtClean="0">
                <a:solidFill>
                  <a:srgbClr val="000000"/>
                </a:solidFill>
                <a:latin typeface="Arial"/>
                <a:ea typeface="ＭＳ 明朝"/>
                <a:cs typeface="Arial"/>
              </a:rPr>
              <a:t>Hebrew letter ‘shin’ </a:t>
            </a:r>
            <a:r>
              <a:rPr lang="en-US" sz="1600" dirty="0" err="1" smtClean="0">
                <a:solidFill>
                  <a:srgbClr val="000000"/>
                </a:solidFill>
                <a:latin typeface="Arial"/>
                <a:ea typeface="ＭＳ 明朝"/>
                <a:cs typeface="Arial"/>
              </a:rPr>
              <a:t>ש</a:t>
            </a:r>
            <a:r>
              <a:rPr lang="en-US" sz="1600" dirty="0" smtClean="0">
                <a:solidFill>
                  <a:srgbClr val="000000"/>
                </a:solidFill>
                <a:latin typeface="Arial"/>
                <a:ea typeface="ＭＳ 明朝"/>
                <a:cs typeface="Arial"/>
              </a:rPr>
              <a:t> = symbol of fire and transformation   </a:t>
            </a:r>
            <a:endParaRPr lang="en-US" sz="1600" dirty="0">
              <a:solidFill>
                <a:srgbClr val="000000"/>
              </a:solidFill>
              <a:latin typeface="Arial"/>
              <a:cs typeface="Arial"/>
            </a:endParaRPr>
          </a:p>
        </p:txBody>
      </p:sp>
    </p:spTree>
    <p:extLst>
      <p:ext uri="{BB962C8B-B14F-4D97-AF65-F5344CB8AC3E}">
        <p14:creationId xmlns:p14="http://schemas.microsoft.com/office/powerpoint/2010/main" val="34452003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4" grpId="0" animBg="1"/>
      <p:bldP spid="65" grpId="0" animBg="1"/>
      <p:bldP spid="66" grpId="0" animBg="1"/>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658"/>
            <a:ext cx="8229600" cy="558396"/>
          </a:xfrm>
        </p:spPr>
        <p:txBody>
          <a:bodyPr>
            <a:normAutofit fontScale="90000"/>
          </a:bodyPr>
          <a:lstStyle/>
          <a:p>
            <a:r>
              <a:rPr lang="en-US" sz="2900" dirty="0">
                <a:solidFill>
                  <a:srgbClr val="558ED5"/>
                </a:solidFill>
                <a:latin typeface="Arial"/>
                <a:cs typeface="Arial"/>
              </a:rPr>
              <a:t>Thermodynamics and </a:t>
            </a:r>
            <a:r>
              <a:rPr lang="en-US" sz="2900" dirty="0" smtClean="0">
                <a:solidFill>
                  <a:srgbClr val="558ED5"/>
                </a:solidFill>
                <a:latin typeface="Arial"/>
                <a:cs typeface="Arial"/>
              </a:rPr>
              <a:t>Economics</a:t>
            </a:r>
            <a:r>
              <a:rPr lang="en-US" sz="2700" dirty="0" smtClean="0">
                <a:solidFill>
                  <a:srgbClr val="558ED5"/>
                </a:solidFill>
                <a:latin typeface="Arial"/>
                <a:cs typeface="Arial"/>
              </a:rPr>
              <a:t/>
            </a:r>
            <a:br>
              <a:rPr lang="en-US" sz="2700" dirty="0" smtClean="0">
                <a:solidFill>
                  <a:srgbClr val="558ED5"/>
                </a:solidFill>
                <a:latin typeface="Arial"/>
                <a:cs typeface="Arial"/>
              </a:rPr>
            </a:br>
            <a:r>
              <a:rPr lang="en-US" sz="2200" i="1" dirty="0" smtClean="0">
                <a:solidFill>
                  <a:srgbClr val="558ED5"/>
                </a:solidFill>
                <a:latin typeface="Arial"/>
                <a:cs typeface="Arial"/>
              </a:rPr>
              <a:t>Uncovering Their Fundamental Connection</a:t>
            </a:r>
            <a:endParaRPr lang="en-US" sz="2200" i="1" dirty="0">
              <a:solidFill>
                <a:srgbClr val="558ED5"/>
              </a:solidFill>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12</a:t>
            </a:fld>
            <a:endParaRPr lang="en-US"/>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8" name="TextBox 7"/>
          <p:cNvSpPr txBox="1"/>
          <p:nvPr/>
        </p:nvSpPr>
        <p:spPr>
          <a:xfrm>
            <a:off x="689784" y="2194617"/>
            <a:ext cx="7805573" cy="1862048"/>
          </a:xfrm>
          <a:prstGeom prst="rect">
            <a:avLst/>
          </a:prstGeom>
          <a:solidFill>
            <a:srgbClr val="C6D9F1"/>
          </a:solidFill>
        </p:spPr>
        <p:txBody>
          <a:bodyPr wrap="square" rtlCol="0">
            <a:spAutoFit/>
          </a:bodyPr>
          <a:lstStyle/>
          <a:p>
            <a:pPr marL="228600" indent="-228600">
              <a:spcAft>
                <a:spcPts val="600"/>
              </a:spcAft>
              <a:buFont typeface="Wingdings" charset="2"/>
              <a:buChar char="§"/>
            </a:pPr>
            <a:r>
              <a:rPr lang="en-US" sz="2200" u="sng" dirty="0" smtClean="0">
                <a:latin typeface="Arial"/>
                <a:cs typeface="Arial"/>
              </a:rPr>
              <a:t>Profit Distributed</a:t>
            </a:r>
            <a:r>
              <a:rPr lang="en-US" sz="2200" dirty="0" smtClean="0">
                <a:latin typeface="Arial"/>
                <a:cs typeface="Arial"/>
              </a:rPr>
              <a:t> for </a:t>
            </a:r>
            <a:r>
              <a:rPr lang="en-US" sz="2200" dirty="0">
                <a:latin typeface="Arial"/>
                <a:cs typeface="Arial"/>
              </a:rPr>
              <a:t>stock buyback, excessive executive compensation, and share dividends generates new </a:t>
            </a:r>
            <a:r>
              <a:rPr lang="en-US" sz="2200" i="1" dirty="0" smtClean="0">
                <a:latin typeface="Arial"/>
                <a:cs typeface="Arial"/>
              </a:rPr>
              <a:t>wealth</a:t>
            </a:r>
            <a:r>
              <a:rPr lang="en-US" sz="2200" dirty="0" smtClean="0">
                <a:latin typeface="Arial"/>
                <a:cs typeface="Arial"/>
              </a:rPr>
              <a:t>, </a:t>
            </a:r>
            <a:r>
              <a:rPr lang="en-US" sz="2200" dirty="0">
                <a:latin typeface="Arial"/>
                <a:cs typeface="Arial"/>
              </a:rPr>
              <a:t>not new value </a:t>
            </a:r>
            <a:r>
              <a:rPr lang="en-US" sz="2200" dirty="0" smtClean="0">
                <a:latin typeface="Arial"/>
                <a:cs typeface="Arial"/>
              </a:rPr>
              <a:t>expenditure</a:t>
            </a:r>
          </a:p>
          <a:p>
            <a:pPr marL="228600" indent="-228600">
              <a:spcAft>
                <a:spcPts val="600"/>
              </a:spcAft>
              <a:buFont typeface="Wingdings" charset="2"/>
              <a:buChar char="§"/>
            </a:pPr>
            <a:r>
              <a:rPr lang="en-US" sz="2200" dirty="0" smtClean="0">
                <a:latin typeface="Arial"/>
                <a:cs typeface="Arial"/>
              </a:rPr>
              <a:t>Profits </a:t>
            </a:r>
            <a:r>
              <a:rPr lang="en-US" sz="2200" dirty="0">
                <a:latin typeface="Arial"/>
                <a:cs typeface="Arial"/>
              </a:rPr>
              <a:t>that grow wealth, but not value, </a:t>
            </a:r>
            <a:r>
              <a:rPr lang="en-US" sz="2200" dirty="0" smtClean="0">
                <a:latin typeface="Arial"/>
                <a:cs typeface="Arial"/>
              </a:rPr>
              <a:t>are Non-Value-Added profits 			[Entropy]</a:t>
            </a:r>
            <a:endParaRPr lang="en-US" sz="2200" i="1" dirty="0">
              <a:solidFill>
                <a:srgbClr val="000000"/>
              </a:solidFill>
              <a:latin typeface="Arial"/>
              <a:cs typeface="Arial"/>
            </a:endParaRPr>
          </a:p>
        </p:txBody>
      </p:sp>
      <p:sp>
        <p:nvSpPr>
          <p:cNvPr id="6" name="TextBox 5"/>
          <p:cNvSpPr txBox="1"/>
          <p:nvPr/>
        </p:nvSpPr>
        <p:spPr>
          <a:xfrm>
            <a:off x="398585" y="1318979"/>
            <a:ext cx="8394700" cy="430887"/>
          </a:xfrm>
          <a:prstGeom prst="rect">
            <a:avLst/>
          </a:prstGeom>
          <a:solidFill>
            <a:srgbClr val="C6D9F1"/>
          </a:solidFill>
        </p:spPr>
        <p:txBody>
          <a:bodyPr wrap="square" rtlCol="0">
            <a:spAutoFit/>
          </a:bodyPr>
          <a:lstStyle/>
          <a:p>
            <a:pPr algn="ctr"/>
            <a:r>
              <a:rPr lang="en-US" sz="2200" i="1" dirty="0" smtClean="0">
                <a:solidFill>
                  <a:srgbClr val="000000"/>
                </a:solidFill>
                <a:latin typeface="Arial"/>
                <a:cs typeface="Arial"/>
              </a:rPr>
              <a:t>Heat </a:t>
            </a:r>
            <a:r>
              <a:rPr lang="en-US" sz="2200" i="1" dirty="0">
                <a:solidFill>
                  <a:srgbClr val="000000"/>
                </a:solidFill>
                <a:latin typeface="Arial"/>
                <a:cs typeface="Arial"/>
              </a:rPr>
              <a:t>Flow : Money Flow : : </a:t>
            </a:r>
            <a:r>
              <a:rPr lang="en-US" sz="2200" i="1" dirty="0" smtClean="0">
                <a:solidFill>
                  <a:srgbClr val="000000"/>
                </a:solidFill>
                <a:latin typeface="Arial"/>
                <a:cs typeface="Arial"/>
              </a:rPr>
              <a:t>Increasing </a:t>
            </a:r>
            <a:r>
              <a:rPr lang="en-US" sz="2200" i="1" dirty="0">
                <a:solidFill>
                  <a:srgbClr val="000000"/>
                </a:solidFill>
                <a:latin typeface="Arial"/>
                <a:cs typeface="Arial"/>
              </a:rPr>
              <a:t>Entropy : Transaction </a:t>
            </a:r>
            <a:r>
              <a:rPr lang="en-US" sz="2200" i="1" dirty="0" smtClean="0">
                <a:solidFill>
                  <a:srgbClr val="000000"/>
                </a:solidFill>
                <a:latin typeface="Arial"/>
                <a:cs typeface="Arial"/>
              </a:rPr>
              <a:t>Profit</a:t>
            </a:r>
            <a:endParaRPr lang="en-US" sz="2200" i="1" dirty="0">
              <a:solidFill>
                <a:srgbClr val="000000"/>
              </a:solidFill>
              <a:latin typeface="Arial"/>
              <a:cs typeface="Arial"/>
            </a:endParaRPr>
          </a:p>
        </p:txBody>
      </p:sp>
      <p:sp>
        <p:nvSpPr>
          <p:cNvPr id="9" name="TextBox 8"/>
          <p:cNvSpPr txBox="1"/>
          <p:nvPr/>
        </p:nvSpPr>
        <p:spPr>
          <a:xfrm>
            <a:off x="689784" y="4346104"/>
            <a:ext cx="7805573" cy="769441"/>
          </a:xfrm>
          <a:prstGeom prst="rect">
            <a:avLst/>
          </a:prstGeom>
          <a:solidFill>
            <a:srgbClr val="C6D9F1"/>
          </a:solidFill>
        </p:spPr>
        <p:txBody>
          <a:bodyPr wrap="square" rtlCol="0">
            <a:spAutoFit/>
          </a:bodyPr>
          <a:lstStyle/>
          <a:p>
            <a:pPr marL="228600" indent="-228600">
              <a:spcAft>
                <a:spcPts val="600"/>
              </a:spcAft>
              <a:buFont typeface="Wingdings" charset="2"/>
              <a:buChar char="§"/>
            </a:pPr>
            <a:r>
              <a:rPr lang="en-US" sz="2200" u="sng" dirty="0" smtClean="0">
                <a:latin typeface="Arial"/>
                <a:cs typeface="Arial"/>
              </a:rPr>
              <a:t>Profit Reinvested</a:t>
            </a:r>
            <a:r>
              <a:rPr lang="en-US" sz="2200" dirty="0" smtClean="0">
                <a:latin typeface="Arial"/>
                <a:cs typeface="Arial"/>
              </a:rPr>
              <a:t> </a:t>
            </a:r>
            <a:r>
              <a:rPr lang="en-US" sz="2200" dirty="0">
                <a:latin typeface="Arial"/>
                <a:cs typeface="Arial"/>
              </a:rPr>
              <a:t>into new production cost generates innovation, and produces new </a:t>
            </a:r>
            <a:r>
              <a:rPr lang="en-US" sz="2200" dirty="0" smtClean="0">
                <a:latin typeface="Arial"/>
                <a:cs typeface="Arial"/>
              </a:rPr>
              <a:t>value   [Entropy Delayed]</a:t>
            </a:r>
          </a:p>
        </p:txBody>
      </p:sp>
    </p:spTree>
    <p:extLst>
      <p:ext uri="{BB962C8B-B14F-4D97-AF65-F5344CB8AC3E}">
        <p14:creationId xmlns:p14="http://schemas.microsoft.com/office/powerpoint/2010/main" val="33023530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85573" y="2911095"/>
            <a:ext cx="8162149" cy="1523494"/>
          </a:xfrm>
          <a:prstGeom prst="rect">
            <a:avLst/>
          </a:prstGeom>
          <a:solidFill>
            <a:srgbClr val="C6D9F1"/>
          </a:solidFill>
        </p:spPr>
        <p:txBody>
          <a:bodyPr wrap="square" rtlCol="0">
            <a:spAutoFit/>
          </a:bodyPr>
          <a:lstStyle/>
          <a:p>
            <a:pPr marL="342900" indent="-342900">
              <a:spcAft>
                <a:spcPts val="600"/>
              </a:spcAft>
              <a:buFont typeface="Wingdings" charset="2"/>
              <a:buChar char="§"/>
            </a:pPr>
            <a:r>
              <a:rPr lang="en-US" sz="2200" dirty="0" smtClean="0">
                <a:latin typeface="Arial"/>
                <a:cs typeface="Arial"/>
              </a:rPr>
              <a:t>CPTG derives from confidence-questionnaire responses that contain </a:t>
            </a:r>
            <a:r>
              <a:rPr lang="en-US" sz="2200" i="1" u="sng" dirty="0" smtClean="0">
                <a:latin typeface="Arial"/>
                <a:cs typeface="Arial"/>
              </a:rPr>
              <a:t>feelings</a:t>
            </a:r>
            <a:r>
              <a:rPr lang="en-US" sz="2200" dirty="0" smtClean="0">
                <a:latin typeface="Arial"/>
                <a:cs typeface="Arial"/>
              </a:rPr>
              <a:t> about the future </a:t>
            </a:r>
            <a:r>
              <a:rPr lang="mr-IN" sz="2200" dirty="0" smtClean="0">
                <a:latin typeface="Arial"/>
                <a:cs typeface="Arial"/>
              </a:rPr>
              <a:t>–</a:t>
            </a:r>
            <a:r>
              <a:rPr lang="en-US" sz="2200" dirty="0" smtClean="0">
                <a:latin typeface="Arial"/>
                <a:cs typeface="Arial"/>
              </a:rPr>
              <a:t> it has </a:t>
            </a:r>
            <a:r>
              <a:rPr lang="en-US" sz="2200" dirty="0" smtClean="0">
                <a:solidFill>
                  <a:srgbClr val="FF6600"/>
                </a:solidFill>
                <a:latin typeface="Arial"/>
                <a:cs typeface="Arial"/>
              </a:rPr>
              <a:t>subjective </a:t>
            </a:r>
            <a:r>
              <a:rPr lang="en-US" sz="2200" dirty="0" smtClean="0">
                <a:latin typeface="Arial"/>
                <a:cs typeface="Arial"/>
              </a:rPr>
              <a:t>content </a:t>
            </a:r>
          </a:p>
          <a:p>
            <a:pPr marL="342900" indent="-342900">
              <a:spcAft>
                <a:spcPts val="600"/>
              </a:spcAft>
              <a:buFont typeface="Wingdings" charset="2"/>
              <a:buChar char="§"/>
            </a:pPr>
            <a:r>
              <a:rPr lang="en-US" sz="2200" dirty="0" smtClean="0">
                <a:latin typeface="Arial"/>
                <a:cs typeface="Arial"/>
              </a:rPr>
              <a:t>Convert </a:t>
            </a:r>
            <a:r>
              <a:rPr lang="en-US" sz="2200" dirty="0">
                <a:latin typeface="Arial"/>
                <a:cs typeface="Arial"/>
              </a:rPr>
              <a:t>month-end consumer and producer confidence indexes</a:t>
            </a:r>
            <a:r>
              <a:rPr lang="en-US" sz="2200" baseline="30000" dirty="0">
                <a:latin typeface="Arial"/>
                <a:cs typeface="Arial"/>
              </a:rPr>
              <a:t>5</a:t>
            </a:r>
            <a:r>
              <a:rPr lang="en-US" sz="2200" dirty="0">
                <a:latin typeface="Arial"/>
                <a:cs typeface="Arial"/>
              </a:rPr>
              <a:t> to economic temperatures to calculate </a:t>
            </a:r>
            <a:r>
              <a:rPr lang="en-US" sz="2200" dirty="0" smtClean="0">
                <a:latin typeface="Arial"/>
                <a:cs typeface="Arial"/>
              </a:rPr>
              <a:t>CPTG</a:t>
            </a:r>
            <a:endParaRPr lang="en-US" sz="2200" dirty="0">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13</a:t>
            </a:fld>
            <a:endParaRPr lang="en-US" dirty="0"/>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9" name="TextBox 8"/>
          <p:cNvSpPr txBox="1"/>
          <p:nvPr/>
        </p:nvSpPr>
        <p:spPr>
          <a:xfrm>
            <a:off x="485573" y="891192"/>
            <a:ext cx="8162149" cy="846385"/>
          </a:xfrm>
          <a:prstGeom prst="rect">
            <a:avLst/>
          </a:prstGeom>
          <a:solidFill>
            <a:srgbClr val="C6D9F1"/>
          </a:solidFill>
        </p:spPr>
        <p:txBody>
          <a:bodyPr wrap="square" rtlCol="0">
            <a:spAutoFit/>
          </a:bodyPr>
          <a:lstStyle/>
          <a:p>
            <a:pPr algn="ctr">
              <a:spcAft>
                <a:spcPts val="600"/>
              </a:spcAft>
            </a:pPr>
            <a:r>
              <a:rPr lang="en-US" sz="2200" i="1" dirty="0" smtClean="0">
                <a:solidFill>
                  <a:srgbClr val="000000"/>
                </a:solidFill>
                <a:latin typeface="Arial"/>
                <a:cs typeface="Arial"/>
              </a:rPr>
              <a:t>Just as ΔT</a:t>
            </a:r>
            <a:r>
              <a:rPr lang="en-US" sz="2200" i="1" baseline="-25000" dirty="0" smtClean="0">
                <a:solidFill>
                  <a:srgbClr val="000000"/>
                </a:solidFill>
                <a:latin typeface="Arial"/>
                <a:cs typeface="Arial"/>
              </a:rPr>
              <a:t>E</a:t>
            </a:r>
            <a:r>
              <a:rPr lang="en-US" sz="2200" i="1" dirty="0" smtClean="0">
                <a:solidFill>
                  <a:srgbClr val="000000"/>
                </a:solidFill>
                <a:latin typeface="Arial"/>
                <a:cs typeface="Arial"/>
              </a:rPr>
              <a:t> drives profit in the microeconomy,</a:t>
            </a:r>
          </a:p>
          <a:p>
            <a:pPr algn="ctr">
              <a:spcAft>
                <a:spcPts val="600"/>
              </a:spcAft>
            </a:pPr>
            <a:r>
              <a:rPr lang="en-US" sz="2200" i="1" dirty="0" smtClean="0">
                <a:solidFill>
                  <a:srgbClr val="000000"/>
                </a:solidFill>
                <a:latin typeface="Arial"/>
                <a:cs typeface="Arial"/>
              </a:rPr>
              <a:t>CPTG drives total of all profits in the macroeconomy</a:t>
            </a:r>
            <a:endParaRPr lang="en-US" sz="2200" i="1" dirty="0">
              <a:solidFill>
                <a:srgbClr val="000000"/>
              </a:solidFill>
              <a:latin typeface="Arial"/>
              <a:cs typeface="Arial"/>
            </a:endParaRPr>
          </a:p>
        </p:txBody>
      </p:sp>
      <p:sp>
        <p:nvSpPr>
          <p:cNvPr id="10" name="TextBox 9"/>
          <p:cNvSpPr txBox="1"/>
          <p:nvPr/>
        </p:nvSpPr>
        <p:spPr>
          <a:xfrm>
            <a:off x="485252" y="4436418"/>
            <a:ext cx="8162149" cy="1261884"/>
          </a:xfrm>
          <a:prstGeom prst="rect">
            <a:avLst/>
          </a:prstGeom>
          <a:solidFill>
            <a:srgbClr val="C6D9F1"/>
          </a:solidFill>
        </p:spPr>
        <p:txBody>
          <a:bodyPr wrap="square" rtlCol="0">
            <a:spAutoFit/>
          </a:bodyPr>
          <a:lstStyle/>
          <a:p>
            <a:pPr marL="342900" indent="-342900">
              <a:spcAft>
                <a:spcPts val="600"/>
              </a:spcAft>
              <a:buFont typeface="Wingdings" charset="2"/>
              <a:buChar char="§"/>
            </a:pPr>
            <a:r>
              <a:rPr lang="en-US" sz="2200" dirty="0">
                <a:latin typeface="Arial"/>
                <a:cs typeface="Arial"/>
              </a:rPr>
              <a:t>CU measures Value </a:t>
            </a:r>
            <a:r>
              <a:rPr lang="en-US" sz="2200" i="1" u="sng" dirty="0">
                <a:latin typeface="Arial"/>
                <a:cs typeface="Arial"/>
              </a:rPr>
              <a:t>actually generated</a:t>
            </a:r>
            <a:r>
              <a:rPr lang="en-US" sz="2200" dirty="0">
                <a:latin typeface="Arial"/>
                <a:cs typeface="Arial"/>
              </a:rPr>
              <a:t> in the </a:t>
            </a:r>
            <a:r>
              <a:rPr lang="en-US" sz="2200" dirty="0" smtClean="0">
                <a:latin typeface="Arial"/>
                <a:cs typeface="Arial"/>
              </a:rPr>
              <a:t>economy</a:t>
            </a:r>
          </a:p>
          <a:p>
            <a:pPr marL="342900" indent="-342900">
              <a:spcAft>
                <a:spcPts val="600"/>
              </a:spcAft>
              <a:buFont typeface="Wingdings" charset="2"/>
              <a:buChar char="§"/>
            </a:pPr>
            <a:r>
              <a:rPr lang="en-US" sz="2200" dirty="0" smtClean="0">
                <a:latin typeface="Arial"/>
                <a:cs typeface="Arial"/>
              </a:rPr>
              <a:t>CU measures </a:t>
            </a:r>
            <a:r>
              <a:rPr lang="en-US" sz="2200" dirty="0">
                <a:latin typeface="Arial"/>
                <a:cs typeface="Arial"/>
              </a:rPr>
              <a:t>economic </a:t>
            </a:r>
            <a:r>
              <a:rPr lang="en-US" sz="2200" i="1" u="sng" dirty="0">
                <a:latin typeface="Arial"/>
                <a:cs typeface="Arial"/>
              </a:rPr>
              <a:t>results</a:t>
            </a:r>
            <a:r>
              <a:rPr lang="en-US" sz="2200" dirty="0">
                <a:latin typeface="Arial"/>
                <a:cs typeface="Arial"/>
              </a:rPr>
              <a:t> and </a:t>
            </a:r>
            <a:r>
              <a:rPr lang="en-US" sz="2200" dirty="0" smtClean="0">
                <a:latin typeface="Arial"/>
                <a:cs typeface="Arial"/>
              </a:rPr>
              <a:t>is therefore </a:t>
            </a:r>
            <a:r>
              <a:rPr lang="en-US" sz="2200" dirty="0" smtClean="0">
                <a:solidFill>
                  <a:srgbClr val="008000"/>
                </a:solidFill>
                <a:latin typeface="Arial"/>
                <a:cs typeface="Arial"/>
              </a:rPr>
              <a:t>objective</a:t>
            </a:r>
          </a:p>
          <a:p>
            <a:pPr marL="342900" indent="-342900">
              <a:spcAft>
                <a:spcPts val="600"/>
              </a:spcAft>
              <a:buFont typeface="Wingdings" charset="2"/>
              <a:buChar char="§"/>
            </a:pPr>
            <a:r>
              <a:rPr lang="en-US" sz="2200" dirty="0" smtClean="0">
                <a:latin typeface="Arial"/>
                <a:cs typeface="Arial"/>
              </a:rPr>
              <a:t>CU </a:t>
            </a:r>
            <a:r>
              <a:rPr lang="en-US" sz="2200" dirty="0">
                <a:latin typeface="Arial"/>
                <a:cs typeface="Arial"/>
              </a:rPr>
              <a:t>is published mid-monthly by the </a:t>
            </a:r>
            <a:r>
              <a:rPr lang="en-US" sz="2200" dirty="0" smtClean="0">
                <a:latin typeface="Arial"/>
                <a:cs typeface="Arial"/>
              </a:rPr>
              <a:t>Fed</a:t>
            </a:r>
            <a:r>
              <a:rPr lang="en-US" sz="2200" dirty="0">
                <a:latin typeface="Arial"/>
                <a:cs typeface="Arial"/>
              </a:rPr>
              <a:t> </a:t>
            </a:r>
          </a:p>
        </p:txBody>
      </p:sp>
      <p:sp>
        <p:nvSpPr>
          <p:cNvPr id="11" name="TextBox 10"/>
          <p:cNvSpPr txBox="1"/>
          <p:nvPr/>
        </p:nvSpPr>
        <p:spPr>
          <a:xfrm>
            <a:off x="485573" y="5685675"/>
            <a:ext cx="8162149" cy="430887"/>
          </a:xfrm>
          <a:prstGeom prst="rect">
            <a:avLst/>
          </a:prstGeom>
          <a:solidFill>
            <a:srgbClr val="C6D9F1"/>
          </a:solidFill>
        </p:spPr>
        <p:txBody>
          <a:bodyPr wrap="square" rtlCol="0">
            <a:spAutoFit/>
          </a:bodyPr>
          <a:lstStyle/>
          <a:p>
            <a:pPr marL="342900" indent="-342900">
              <a:spcAft>
                <a:spcPts val="600"/>
              </a:spcAft>
              <a:buFont typeface="Wingdings" charset="2"/>
              <a:buChar char="§"/>
            </a:pPr>
            <a:r>
              <a:rPr lang="en-US" sz="2200" dirty="0" smtClean="0">
                <a:latin typeface="Arial"/>
                <a:cs typeface="Arial"/>
              </a:rPr>
              <a:t>Forward</a:t>
            </a:r>
            <a:r>
              <a:rPr lang="en-US" sz="2200" dirty="0">
                <a:latin typeface="Arial"/>
                <a:cs typeface="Arial"/>
              </a:rPr>
              <a:t>-looking CPTG </a:t>
            </a:r>
            <a:r>
              <a:rPr lang="en-US" sz="2200" dirty="0" smtClean="0">
                <a:latin typeface="Arial"/>
                <a:cs typeface="Arial"/>
              </a:rPr>
              <a:t>should lead CU  </a:t>
            </a:r>
            <a:r>
              <a:rPr lang="en-US" dirty="0" smtClean="0">
                <a:latin typeface="Arial"/>
                <a:cs typeface="Arial"/>
              </a:rPr>
              <a:t>(See next slide)</a:t>
            </a:r>
            <a:endParaRPr lang="en-US" dirty="0">
              <a:latin typeface="Arial"/>
              <a:cs typeface="Arial"/>
            </a:endParaRPr>
          </a:p>
        </p:txBody>
      </p:sp>
      <p:sp>
        <p:nvSpPr>
          <p:cNvPr id="2" name="Rectangle 1"/>
          <p:cNvSpPr/>
          <p:nvPr/>
        </p:nvSpPr>
        <p:spPr>
          <a:xfrm>
            <a:off x="500834" y="6116562"/>
            <a:ext cx="7050781" cy="584776"/>
          </a:xfrm>
          <a:prstGeom prst="rect">
            <a:avLst/>
          </a:prstGeom>
        </p:spPr>
        <p:txBody>
          <a:bodyPr wrap="square">
            <a:spAutoFit/>
          </a:bodyPr>
          <a:lstStyle/>
          <a:p>
            <a:r>
              <a:rPr lang="en-US" sz="1600" baseline="30000" dirty="0" smtClean="0">
                <a:latin typeface="Arial"/>
                <a:cs typeface="Arial"/>
              </a:rPr>
              <a:t>5 </a:t>
            </a:r>
            <a:r>
              <a:rPr lang="en-US" sz="1600" dirty="0" smtClean="0">
                <a:latin typeface="Arial"/>
                <a:cs typeface="Arial"/>
              </a:rPr>
              <a:t>Data sources: Consumer Confidence Index (CCI) from Trading Economics; Purchasing Managers Index (PMI) from Institute </a:t>
            </a:r>
            <a:r>
              <a:rPr lang="en-US" sz="1600" dirty="0">
                <a:latin typeface="Arial"/>
                <a:cs typeface="Arial"/>
              </a:rPr>
              <a:t>for Supply Management. </a:t>
            </a:r>
          </a:p>
        </p:txBody>
      </p:sp>
      <p:sp>
        <p:nvSpPr>
          <p:cNvPr id="12" name="TextBox 11"/>
          <p:cNvSpPr txBox="1"/>
          <p:nvPr/>
        </p:nvSpPr>
        <p:spPr>
          <a:xfrm>
            <a:off x="78154" y="76550"/>
            <a:ext cx="9065845" cy="892552"/>
          </a:xfrm>
          <a:prstGeom prst="rect">
            <a:avLst/>
          </a:prstGeom>
          <a:noFill/>
        </p:spPr>
        <p:txBody>
          <a:bodyPr wrap="square" rtlCol="0">
            <a:spAutoFit/>
          </a:bodyPr>
          <a:lstStyle/>
          <a:p>
            <a:pPr algn="ctr"/>
            <a:r>
              <a:rPr lang="en-US" sz="2400" dirty="0" smtClean="0">
                <a:solidFill>
                  <a:srgbClr val="5E85D5"/>
                </a:solidFill>
                <a:latin typeface="Arial"/>
                <a:cs typeface="Arial"/>
              </a:rPr>
              <a:t>New Index: Consumer</a:t>
            </a:r>
            <a:r>
              <a:rPr lang="en-US" sz="2400" dirty="0">
                <a:solidFill>
                  <a:srgbClr val="5E85D5"/>
                </a:solidFill>
                <a:latin typeface="Arial"/>
                <a:cs typeface="Arial"/>
              </a:rPr>
              <a:t>-to-Producer Temperature </a:t>
            </a:r>
            <a:r>
              <a:rPr lang="en-US" sz="2400" dirty="0" smtClean="0">
                <a:solidFill>
                  <a:srgbClr val="5E85D5"/>
                </a:solidFill>
                <a:latin typeface="Arial"/>
                <a:cs typeface="Arial"/>
              </a:rPr>
              <a:t>Gradient (CPTG)</a:t>
            </a:r>
            <a:endParaRPr lang="en-US" sz="2400" dirty="0">
              <a:solidFill>
                <a:srgbClr val="5E85D5"/>
              </a:solidFill>
              <a:latin typeface="Arial"/>
              <a:cs typeface="Arial"/>
            </a:endParaRPr>
          </a:p>
          <a:p>
            <a:pPr algn="ctr"/>
            <a:r>
              <a:rPr lang="en-US" sz="2400" i="1" dirty="0">
                <a:solidFill>
                  <a:srgbClr val="5E85D5"/>
                </a:solidFill>
                <a:latin typeface="Arial"/>
                <a:cs typeface="Arial"/>
              </a:rPr>
              <a:t>Leads</a:t>
            </a:r>
            <a:r>
              <a:rPr lang="en-US" sz="2400" dirty="0">
                <a:solidFill>
                  <a:srgbClr val="5E85D5"/>
                </a:solidFill>
                <a:latin typeface="Arial"/>
                <a:cs typeface="Arial"/>
              </a:rPr>
              <a:t> Capacity </a:t>
            </a:r>
            <a:r>
              <a:rPr lang="en-US" sz="2400" dirty="0" smtClean="0">
                <a:solidFill>
                  <a:srgbClr val="5E85D5"/>
                </a:solidFill>
                <a:latin typeface="Arial"/>
                <a:cs typeface="Arial"/>
              </a:rPr>
              <a:t>Utilization (CU)</a:t>
            </a:r>
            <a:endParaRPr lang="en-US" sz="2400" dirty="0">
              <a:solidFill>
                <a:srgbClr val="5E85D5"/>
              </a:solidFill>
              <a:latin typeface="Arial"/>
              <a:cs typeface="Arial"/>
            </a:endParaRPr>
          </a:p>
          <a:p>
            <a:pPr algn="ctr"/>
            <a:endParaRPr lang="en-US" sz="400" i="1" u="sng" dirty="0">
              <a:solidFill>
                <a:srgbClr val="5E85D5"/>
              </a:solidFill>
              <a:latin typeface="Arial"/>
              <a:cs typeface="Arial"/>
            </a:endParaRPr>
          </a:p>
        </p:txBody>
      </p:sp>
      <p:sp>
        <p:nvSpPr>
          <p:cNvPr id="13" name="TextBox 12"/>
          <p:cNvSpPr txBox="1"/>
          <p:nvPr/>
        </p:nvSpPr>
        <p:spPr>
          <a:xfrm>
            <a:off x="485573" y="1724087"/>
            <a:ext cx="8162149" cy="430887"/>
          </a:xfrm>
          <a:prstGeom prst="rect">
            <a:avLst/>
          </a:prstGeom>
          <a:solidFill>
            <a:srgbClr val="C6D9F1"/>
          </a:solidFill>
        </p:spPr>
        <p:txBody>
          <a:bodyPr wrap="square" rtlCol="0">
            <a:spAutoFit/>
          </a:bodyPr>
          <a:lstStyle/>
          <a:p>
            <a:pPr algn="ctr">
              <a:spcAft>
                <a:spcPts val="600"/>
              </a:spcAft>
            </a:pPr>
            <a:r>
              <a:rPr lang="en-US" sz="2200" i="1" dirty="0" smtClean="0">
                <a:solidFill>
                  <a:srgbClr val="000000"/>
                </a:solidFill>
                <a:latin typeface="Arial"/>
                <a:cs typeface="Arial"/>
              </a:rPr>
              <a:t>-Thus CPTG indicates expansion in macroeconomy-</a:t>
            </a:r>
            <a:endParaRPr lang="en-US" sz="2200" i="1" dirty="0">
              <a:solidFill>
                <a:srgbClr val="000000"/>
              </a:solidFill>
              <a:latin typeface="Arial"/>
              <a:cs typeface="Arial"/>
            </a:endParaRPr>
          </a:p>
        </p:txBody>
      </p:sp>
      <p:sp>
        <p:nvSpPr>
          <p:cNvPr id="4" name="Rectangle 3"/>
          <p:cNvSpPr/>
          <p:nvPr/>
        </p:nvSpPr>
        <p:spPr>
          <a:xfrm>
            <a:off x="485252" y="2144877"/>
            <a:ext cx="8162470" cy="769441"/>
          </a:xfrm>
          <a:prstGeom prst="rect">
            <a:avLst/>
          </a:prstGeom>
          <a:solidFill>
            <a:srgbClr val="C6D9F1"/>
          </a:solidFill>
        </p:spPr>
        <p:txBody>
          <a:bodyPr wrap="square">
            <a:spAutoFit/>
          </a:bodyPr>
          <a:lstStyle/>
          <a:p>
            <a:pPr marL="342900" lvl="0" indent="-342900">
              <a:spcAft>
                <a:spcPts val="600"/>
              </a:spcAft>
              <a:buFont typeface="Wingdings" charset="2"/>
              <a:buChar char="§"/>
            </a:pPr>
            <a:r>
              <a:rPr lang="en-US" sz="2200" dirty="0">
                <a:latin typeface="Arial"/>
                <a:cs typeface="Arial"/>
              </a:rPr>
              <a:t>CPTG </a:t>
            </a:r>
            <a:r>
              <a:rPr lang="en-US" sz="2200" dirty="0" smtClean="0">
                <a:latin typeface="Arial"/>
                <a:cs typeface="Arial"/>
              </a:rPr>
              <a:t>shows </a:t>
            </a:r>
            <a:r>
              <a:rPr lang="en-US" sz="2200" dirty="0">
                <a:latin typeface="Arial"/>
                <a:cs typeface="Arial"/>
              </a:rPr>
              <a:t>the maximum capacity for Profit that the economy </a:t>
            </a:r>
            <a:r>
              <a:rPr lang="en-US" sz="2200" i="1" u="sng" dirty="0">
                <a:latin typeface="Arial"/>
                <a:cs typeface="Arial"/>
              </a:rPr>
              <a:t>can generate</a:t>
            </a:r>
            <a:r>
              <a:rPr lang="en-US" sz="2200" i="1" dirty="0">
                <a:latin typeface="Arial"/>
                <a:cs typeface="Arial"/>
              </a:rPr>
              <a:t> </a:t>
            </a:r>
            <a:r>
              <a:rPr lang="en-US" sz="2200" dirty="0">
                <a:latin typeface="Arial"/>
                <a:cs typeface="Arial"/>
              </a:rPr>
              <a:t>  </a:t>
            </a:r>
          </a:p>
        </p:txBody>
      </p:sp>
    </p:spTree>
    <p:extLst>
      <p:ext uri="{BB962C8B-B14F-4D97-AF65-F5344CB8AC3E}">
        <p14:creationId xmlns:p14="http://schemas.microsoft.com/office/powerpoint/2010/main" val="27601445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2" grpId="0"/>
      <p:bldP spid="1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58850" y="74736"/>
            <a:ext cx="7219950" cy="830997"/>
          </a:xfrm>
          <a:prstGeom prst="rect">
            <a:avLst/>
          </a:prstGeom>
          <a:noFill/>
        </p:spPr>
        <p:txBody>
          <a:bodyPr wrap="square" rtlCol="0">
            <a:spAutoFit/>
          </a:bodyPr>
          <a:lstStyle/>
          <a:p>
            <a:pPr algn="ctr"/>
            <a:r>
              <a:rPr lang="en-US" sz="2400" dirty="0">
                <a:solidFill>
                  <a:srgbClr val="5E85D5"/>
                </a:solidFill>
                <a:latin typeface="Arial"/>
                <a:cs typeface="Arial"/>
              </a:rPr>
              <a:t>Consumer-to-Producer Temperature Gradient</a:t>
            </a:r>
          </a:p>
          <a:p>
            <a:pPr algn="ctr"/>
            <a:r>
              <a:rPr lang="en-US" sz="2400" dirty="0">
                <a:solidFill>
                  <a:srgbClr val="5E85D5"/>
                </a:solidFill>
                <a:latin typeface="Arial"/>
                <a:cs typeface="Arial"/>
              </a:rPr>
              <a:t>Leads Capacity </a:t>
            </a:r>
            <a:r>
              <a:rPr lang="en-US" sz="2400" dirty="0" smtClean="0">
                <a:solidFill>
                  <a:srgbClr val="5E85D5"/>
                </a:solidFill>
                <a:latin typeface="Arial"/>
                <a:cs typeface="Arial"/>
              </a:rPr>
              <a:t>Utilization</a:t>
            </a:r>
            <a:endParaRPr lang="en-US" sz="2400" dirty="0">
              <a:solidFill>
                <a:srgbClr val="5E85D5"/>
              </a:solidFill>
              <a:latin typeface="Arial"/>
              <a:cs typeface="Arial"/>
            </a:endParaRPr>
          </a:p>
        </p:txBody>
      </p:sp>
      <p:sp>
        <p:nvSpPr>
          <p:cNvPr id="2" name="Slide Number Placeholder 1"/>
          <p:cNvSpPr>
            <a:spLocks noGrp="1"/>
          </p:cNvSpPr>
          <p:nvPr>
            <p:ph type="sldNum" sz="quarter" idx="12"/>
          </p:nvPr>
        </p:nvSpPr>
        <p:spPr/>
        <p:txBody>
          <a:bodyPr/>
          <a:lstStyle/>
          <a:p>
            <a:fld id="{07A59A42-9855-3A4E-A05F-D559EAAA45FE}" type="slidenum">
              <a:rPr lang="en-US" smtClean="0"/>
              <a:t>14</a:t>
            </a:fld>
            <a:endParaRPr lang="en-US"/>
          </a:p>
        </p:txBody>
      </p:sp>
      <p:sp>
        <p:nvSpPr>
          <p:cNvPr id="5" name="Footer Placeholder 3"/>
          <p:cNvSpPr>
            <a:spLocks noGrp="1"/>
          </p:cNvSpPr>
          <p:nvPr>
            <p:ph type="ftr" sz="quarter" idx="11"/>
          </p:nvPr>
        </p:nvSpPr>
        <p:spPr>
          <a:xfrm>
            <a:off x="254000" y="6565003"/>
            <a:ext cx="1930400" cy="292997"/>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6" name="TextBox 5"/>
          <p:cNvSpPr txBox="1"/>
          <p:nvPr/>
        </p:nvSpPr>
        <p:spPr>
          <a:xfrm>
            <a:off x="441570" y="5642068"/>
            <a:ext cx="8487196" cy="400110"/>
          </a:xfrm>
          <a:prstGeom prst="rect">
            <a:avLst/>
          </a:prstGeom>
          <a:solidFill>
            <a:srgbClr val="C6D9F1"/>
          </a:solidFill>
        </p:spPr>
        <p:txBody>
          <a:bodyPr wrap="square" rtlCol="0">
            <a:spAutoFit/>
          </a:bodyPr>
          <a:lstStyle/>
          <a:p>
            <a:pPr marL="0" lvl="1" algn="ctr"/>
            <a:r>
              <a:rPr lang="en-US" sz="2000" dirty="0" smtClean="0">
                <a:solidFill>
                  <a:srgbClr val="000000"/>
                </a:solidFill>
                <a:latin typeface="Arial"/>
                <a:cs typeface="Arial"/>
              </a:rPr>
              <a:t>CPTG: Positive = expansion force; Negative = contraction force</a:t>
            </a:r>
            <a:endParaRPr lang="en-US" sz="2000" dirty="0">
              <a:solidFill>
                <a:srgbClr val="000000"/>
              </a:solidFill>
              <a:latin typeface="Arial"/>
              <a:cs typeface="Arial"/>
            </a:endParaRPr>
          </a:p>
        </p:txBody>
      </p:sp>
      <p:sp>
        <p:nvSpPr>
          <p:cNvPr id="7" name="TextBox 6"/>
          <p:cNvSpPr txBox="1"/>
          <p:nvPr/>
        </p:nvSpPr>
        <p:spPr>
          <a:xfrm>
            <a:off x="441570" y="874972"/>
            <a:ext cx="8487196" cy="400110"/>
          </a:xfrm>
          <a:prstGeom prst="rect">
            <a:avLst/>
          </a:prstGeom>
          <a:solidFill>
            <a:srgbClr val="C6D9F1"/>
          </a:solidFill>
        </p:spPr>
        <p:txBody>
          <a:bodyPr wrap="square" rtlCol="0">
            <a:spAutoFit/>
          </a:bodyPr>
          <a:lstStyle/>
          <a:p>
            <a:pPr marL="0" lvl="1" algn="ctr"/>
            <a:r>
              <a:rPr lang="en-US" sz="2000" dirty="0">
                <a:solidFill>
                  <a:srgbClr val="000000"/>
                </a:solidFill>
                <a:latin typeface="Arial"/>
                <a:cs typeface="Arial"/>
              </a:rPr>
              <a:t>CPTG</a:t>
            </a:r>
            <a:r>
              <a:rPr lang="en-US" sz="2000" dirty="0" smtClean="0">
                <a:solidFill>
                  <a:srgbClr val="000000"/>
                </a:solidFill>
                <a:latin typeface="Arial"/>
                <a:cs typeface="Arial"/>
              </a:rPr>
              <a:t> (Blue) leads CU (</a:t>
            </a:r>
            <a:r>
              <a:rPr lang="en-US" sz="2000" dirty="0">
                <a:solidFill>
                  <a:srgbClr val="000000"/>
                </a:solidFill>
                <a:latin typeface="Arial"/>
                <a:cs typeface="Arial"/>
              </a:rPr>
              <a:t>Red</a:t>
            </a:r>
            <a:r>
              <a:rPr lang="en-US" sz="2000" dirty="0" smtClean="0">
                <a:solidFill>
                  <a:srgbClr val="000000"/>
                </a:solidFill>
                <a:latin typeface="Arial"/>
                <a:cs typeface="Arial"/>
              </a:rPr>
              <a:t>) peaks &amp; valleys by 1 to 4 months</a:t>
            </a:r>
            <a:endParaRPr lang="en-US" sz="2000" dirty="0">
              <a:solidFill>
                <a:srgbClr val="000000"/>
              </a:solidFill>
              <a:latin typeface="Arial"/>
              <a:cs typeface="Arial"/>
            </a:endParaRPr>
          </a:p>
        </p:txBody>
      </p:sp>
      <p:sp>
        <p:nvSpPr>
          <p:cNvPr id="9" name="TextBox 8"/>
          <p:cNvSpPr txBox="1"/>
          <p:nvPr/>
        </p:nvSpPr>
        <p:spPr>
          <a:xfrm>
            <a:off x="441569" y="6164893"/>
            <a:ext cx="8487197" cy="400110"/>
          </a:xfrm>
          <a:prstGeom prst="rect">
            <a:avLst/>
          </a:prstGeom>
          <a:solidFill>
            <a:srgbClr val="C6D9F1"/>
          </a:solidFill>
        </p:spPr>
        <p:txBody>
          <a:bodyPr wrap="square" rtlCol="0">
            <a:spAutoFit/>
          </a:bodyPr>
          <a:lstStyle/>
          <a:p>
            <a:pPr marL="0" lvl="1" algn="ctr"/>
            <a:r>
              <a:rPr lang="en-US" sz="2000" dirty="0" smtClean="0">
                <a:solidFill>
                  <a:srgbClr val="000000"/>
                </a:solidFill>
                <a:latin typeface="Arial"/>
                <a:cs typeface="Arial"/>
              </a:rPr>
              <a:t>CPTG moving sharply from positive to negative indicates recession onset</a:t>
            </a:r>
            <a:endParaRPr lang="en-US" sz="2000" dirty="0">
              <a:solidFill>
                <a:srgbClr val="000000"/>
              </a:solidFill>
              <a:latin typeface="Arial"/>
              <a:cs typeface="Arial"/>
            </a:endParaRPr>
          </a:p>
        </p:txBody>
      </p:sp>
      <p:pic>
        <p:nvPicPr>
          <p:cNvPr id="8" name="Picture 7"/>
          <p:cNvPicPr>
            <a:picLocks noChangeAspect="1"/>
          </p:cNvPicPr>
          <p:nvPr/>
        </p:nvPicPr>
        <p:blipFill>
          <a:blip r:embed="rId3"/>
          <a:stretch>
            <a:fillRect/>
          </a:stretch>
        </p:blipFill>
        <p:spPr>
          <a:xfrm>
            <a:off x="0" y="1275082"/>
            <a:ext cx="9144000" cy="4298218"/>
          </a:xfrm>
          <a:prstGeom prst="rect">
            <a:avLst/>
          </a:prstGeom>
        </p:spPr>
      </p:pic>
    </p:spTree>
    <p:extLst>
      <p:ext uri="{BB962C8B-B14F-4D97-AF65-F5344CB8AC3E}">
        <p14:creationId xmlns:p14="http://schemas.microsoft.com/office/powerpoint/2010/main" val="13246968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349500" y="-38100"/>
            <a:ext cx="4495800" cy="584200"/>
          </a:xfrm>
        </p:spPr>
        <p:txBody>
          <a:bodyPr>
            <a:noAutofit/>
          </a:bodyPr>
          <a:lstStyle/>
          <a:p>
            <a:r>
              <a:rPr lang="en-US" sz="2400" u="sng" dirty="0">
                <a:solidFill>
                  <a:srgbClr val="5E85BB"/>
                </a:solidFill>
                <a:latin typeface="Arial"/>
                <a:ea typeface="ＭＳ 明朝"/>
                <a:cs typeface="Arial"/>
              </a:rPr>
              <a:t>CPTG Leads CU</a:t>
            </a:r>
            <a:endParaRPr lang="en-US" sz="2400" u="sng" dirty="0">
              <a:solidFill>
                <a:srgbClr val="5E85BB"/>
              </a:solidFill>
              <a:latin typeface="Arial"/>
              <a:cs typeface="Arial"/>
            </a:endParaRPr>
          </a:p>
        </p:txBody>
      </p:sp>
      <p:sp>
        <p:nvSpPr>
          <p:cNvPr id="12" name="Slide Number Placeholder 11"/>
          <p:cNvSpPr>
            <a:spLocks noGrp="1"/>
          </p:cNvSpPr>
          <p:nvPr>
            <p:ph type="sldNum" sz="quarter" idx="12"/>
          </p:nvPr>
        </p:nvSpPr>
        <p:spPr/>
        <p:txBody>
          <a:bodyPr/>
          <a:lstStyle/>
          <a:p>
            <a:fld id="{07A59A42-9855-3A4E-A05F-D559EAAA45FE}" type="slidenum">
              <a:rPr lang="en-US" smtClean="0"/>
              <a:t>15</a:t>
            </a:fld>
            <a:endParaRPr lang="en-US"/>
          </a:p>
        </p:txBody>
      </p:sp>
      <p:graphicFrame>
        <p:nvGraphicFramePr>
          <p:cNvPr id="20" name="Table 19"/>
          <p:cNvGraphicFramePr>
            <a:graphicFrameLocks noGrp="1" noChangeAspect="1"/>
          </p:cNvGraphicFramePr>
          <p:nvPr>
            <p:extLst>
              <p:ext uri="{D42A27DB-BD31-4B8C-83A1-F6EECF244321}">
                <p14:modId xmlns:p14="http://schemas.microsoft.com/office/powerpoint/2010/main" val="1789484419"/>
              </p:ext>
            </p:extLst>
          </p:nvPr>
        </p:nvGraphicFramePr>
        <p:xfrm>
          <a:off x="603250" y="546100"/>
          <a:ext cx="3403600" cy="5660079"/>
        </p:xfrm>
        <a:graphic>
          <a:graphicData uri="http://schemas.openxmlformats.org/drawingml/2006/table">
            <a:tbl>
              <a:tblPr firstRow="1" bandRow="1">
                <a:tableStyleId>{5C22544A-7EE6-4342-B048-85BDC9FD1C3A}</a:tableStyleId>
              </a:tblPr>
              <a:tblGrid>
                <a:gridCol w="1714500">
                  <a:extLst>
                    <a:ext uri="{9D8B030D-6E8A-4147-A177-3AD203B41FA5}">
                      <a16:colId xmlns="" xmlns:a16="http://schemas.microsoft.com/office/drawing/2014/main" val="20000"/>
                    </a:ext>
                  </a:extLst>
                </a:gridCol>
                <a:gridCol w="1689100">
                  <a:extLst>
                    <a:ext uri="{9D8B030D-6E8A-4147-A177-3AD203B41FA5}">
                      <a16:colId xmlns="" xmlns:a16="http://schemas.microsoft.com/office/drawing/2014/main" val="20001"/>
                    </a:ext>
                  </a:extLst>
                </a:gridCol>
              </a:tblGrid>
              <a:tr h="252374">
                <a:tc>
                  <a:txBody>
                    <a:bodyPr/>
                    <a:lstStyle/>
                    <a:p>
                      <a:pPr algn="ctr">
                        <a:lnSpc>
                          <a:spcPct val="100000"/>
                        </a:lnSpc>
                        <a:spcBef>
                          <a:spcPts val="0"/>
                        </a:spcBef>
                        <a:spcAft>
                          <a:spcPts val="0"/>
                        </a:spcAft>
                      </a:pPr>
                      <a:r>
                        <a:rPr lang="en-US" sz="1400" dirty="0">
                          <a:latin typeface="Arial"/>
                          <a:cs typeface="Arial"/>
                        </a:rPr>
                        <a:t>CPTG Valley Date</a:t>
                      </a:r>
                    </a:p>
                  </a:txBody>
                  <a:tcPr marL="49828" marR="49828" marT="91440" marB="91440"/>
                </a:tc>
                <a:tc>
                  <a:txBody>
                    <a:bodyPr/>
                    <a:lstStyle/>
                    <a:p>
                      <a:pPr algn="ctr">
                        <a:spcBef>
                          <a:spcPts val="600"/>
                        </a:spcBef>
                        <a:spcAft>
                          <a:spcPts val="600"/>
                        </a:spcAft>
                      </a:pPr>
                      <a:r>
                        <a:rPr lang="en-US" sz="1400" dirty="0">
                          <a:latin typeface="Arial"/>
                          <a:cs typeface="Arial"/>
                        </a:rPr>
                        <a:t>Lead to CU Valley</a:t>
                      </a:r>
                    </a:p>
                  </a:txBody>
                  <a:tcPr marL="49828" marR="49828" marT="91440" marB="91440"/>
                </a:tc>
                <a:extLst>
                  <a:ext uri="{0D108BD9-81ED-4DB2-BD59-A6C34878D82A}">
                    <a16:rowId xmlns="" xmlns:a16="http://schemas.microsoft.com/office/drawing/2014/main" val="10000"/>
                  </a:ext>
                </a:extLst>
              </a:tr>
              <a:tr h="252374">
                <a:tc>
                  <a:txBody>
                    <a:bodyPr/>
                    <a:lstStyle/>
                    <a:p>
                      <a:pPr algn="ctr"/>
                      <a:r>
                        <a:rPr lang="en-US" sz="1400" dirty="0">
                          <a:latin typeface="Arial"/>
                          <a:cs typeface="Arial"/>
                        </a:rPr>
                        <a:t>Mar-67</a:t>
                      </a:r>
                    </a:p>
                  </a:txBody>
                  <a:tcPr marL="49828" marR="49828" marT="24916" marB="24916"/>
                </a:tc>
                <a:tc>
                  <a:txBody>
                    <a:bodyPr/>
                    <a:lstStyle/>
                    <a:p>
                      <a:pPr algn="ctr"/>
                      <a:r>
                        <a:rPr lang="en-US" sz="1400" dirty="0">
                          <a:latin typeface="Arial"/>
                          <a:cs typeface="Arial"/>
                        </a:rPr>
                        <a:t>4 mos.</a:t>
                      </a:r>
                    </a:p>
                  </a:txBody>
                  <a:tcPr marL="49828" marR="49828" marT="24916" marB="24916"/>
                </a:tc>
                <a:extLst>
                  <a:ext uri="{0D108BD9-81ED-4DB2-BD59-A6C34878D82A}">
                    <a16:rowId xmlns="" xmlns:a16="http://schemas.microsoft.com/office/drawing/2014/main" val="10001"/>
                  </a:ext>
                </a:extLst>
              </a:tr>
              <a:tr h="252374">
                <a:tc>
                  <a:txBody>
                    <a:bodyPr/>
                    <a:lstStyle/>
                    <a:p>
                      <a:pPr algn="ctr"/>
                      <a:r>
                        <a:rPr lang="en-US" sz="1400" dirty="0">
                          <a:latin typeface="Arial"/>
                          <a:cs typeface="Arial"/>
                        </a:rPr>
                        <a:t>Sep-68</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02"/>
                  </a:ext>
                </a:extLst>
              </a:tr>
              <a:tr h="252374">
                <a:tc>
                  <a:txBody>
                    <a:bodyPr/>
                    <a:lstStyle/>
                    <a:p>
                      <a:pPr algn="ctr"/>
                      <a:r>
                        <a:rPr lang="en-US" sz="1400" dirty="0">
                          <a:latin typeface="Arial"/>
                          <a:cs typeface="Arial"/>
                        </a:rPr>
                        <a:t>Nov-70</a:t>
                      </a:r>
                    </a:p>
                  </a:txBody>
                  <a:tcPr marL="49828" marR="49828" marT="24916" marB="24916"/>
                </a:tc>
                <a:tc>
                  <a:txBody>
                    <a:bodyPr/>
                    <a:lstStyle/>
                    <a:p>
                      <a:pPr algn="ctr"/>
                      <a:r>
                        <a:rPr lang="en-US" sz="1400" dirty="0">
                          <a:latin typeface="Arial"/>
                          <a:cs typeface="Arial"/>
                        </a:rPr>
                        <a:t>0</a:t>
                      </a:r>
                    </a:p>
                  </a:txBody>
                  <a:tcPr marL="49828" marR="49828" marT="24916" marB="24916"/>
                </a:tc>
                <a:extLst>
                  <a:ext uri="{0D108BD9-81ED-4DB2-BD59-A6C34878D82A}">
                    <a16:rowId xmlns="" xmlns:a16="http://schemas.microsoft.com/office/drawing/2014/main" val="10003"/>
                  </a:ext>
                </a:extLst>
              </a:tr>
              <a:tr h="252374">
                <a:tc>
                  <a:txBody>
                    <a:bodyPr/>
                    <a:lstStyle/>
                    <a:p>
                      <a:pPr algn="ctr"/>
                      <a:r>
                        <a:rPr lang="en-US" sz="1400" dirty="0">
                          <a:latin typeface="Arial"/>
                          <a:cs typeface="Arial"/>
                        </a:rPr>
                        <a:t>Dec-74</a:t>
                      </a:r>
                    </a:p>
                  </a:txBody>
                  <a:tcPr marL="49828" marR="49828" marT="24916" marB="24916"/>
                </a:tc>
                <a:tc>
                  <a:txBody>
                    <a:bodyPr/>
                    <a:lstStyle/>
                    <a:p>
                      <a:pPr algn="ctr"/>
                      <a:r>
                        <a:rPr lang="en-US" sz="1400" dirty="0">
                          <a:latin typeface="Arial"/>
                          <a:cs typeface="Arial"/>
                        </a:rPr>
                        <a:t>5</a:t>
                      </a:r>
                    </a:p>
                  </a:txBody>
                  <a:tcPr marL="49828" marR="49828" marT="24916" marB="24916"/>
                </a:tc>
                <a:extLst>
                  <a:ext uri="{0D108BD9-81ED-4DB2-BD59-A6C34878D82A}">
                    <a16:rowId xmlns="" xmlns:a16="http://schemas.microsoft.com/office/drawing/2014/main" val="10004"/>
                  </a:ext>
                </a:extLst>
              </a:tr>
              <a:tr h="252374">
                <a:tc>
                  <a:txBody>
                    <a:bodyPr/>
                    <a:lstStyle/>
                    <a:p>
                      <a:pPr algn="ctr"/>
                      <a:r>
                        <a:rPr lang="en-US" sz="1400" dirty="0">
                          <a:latin typeface="Arial"/>
                          <a:cs typeface="Arial"/>
                        </a:rPr>
                        <a:t>May-80</a:t>
                      </a:r>
                    </a:p>
                  </a:txBody>
                  <a:tcPr marL="49828" marR="49828" marT="24916" marB="24916"/>
                </a:tc>
                <a:tc>
                  <a:txBody>
                    <a:bodyPr/>
                    <a:lstStyle/>
                    <a:p>
                      <a:pPr algn="ctr"/>
                      <a:r>
                        <a:rPr lang="en-US" sz="1400" dirty="0">
                          <a:latin typeface="Arial"/>
                          <a:cs typeface="Arial"/>
                        </a:rPr>
                        <a:t>2</a:t>
                      </a:r>
                    </a:p>
                  </a:txBody>
                  <a:tcPr marL="49828" marR="49828" marT="24916" marB="24916"/>
                </a:tc>
                <a:extLst>
                  <a:ext uri="{0D108BD9-81ED-4DB2-BD59-A6C34878D82A}">
                    <a16:rowId xmlns="" xmlns:a16="http://schemas.microsoft.com/office/drawing/2014/main" val="10005"/>
                  </a:ext>
                </a:extLst>
              </a:tr>
              <a:tr h="252374">
                <a:tc>
                  <a:txBody>
                    <a:bodyPr/>
                    <a:lstStyle/>
                    <a:p>
                      <a:pPr algn="ctr"/>
                      <a:r>
                        <a:rPr lang="en-US" sz="1400" dirty="0">
                          <a:latin typeface="Arial"/>
                          <a:cs typeface="Arial"/>
                        </a:rPr>
                        <a:t>Feb-81</a:t>
                      </a:r>
                    </a:p>
                  </a:txBody>
                  <a:tcPr marL="49828" marR="49828" marT="24916" marB="24916"/>
                </a:tc>
                <a:tc>
                  <a:txBody>
                    <a:bodyPr/>
                    <a:lstStyle/>
                    <a:p>
                      <a:pPr algn="ctr"/>
                      <a:r>
                        <a:rPr lang="en-US" sz="1400" dirty="0">
                          <a:latin typeface="Arial"/>
                          <a:cs typeface="Arial"/>
                        </a:rPr>
                        <a:t>2</a:t>
                      </a:r>
                    </a:p>
                  </a:txBody>
                  <a:tcPr marL="49828" marR="49828" marT="24916" marB="24916"/>
                </a:tc>
                <a:extLst>
                  <a:ext uri="{0D108BD9-81ED-4DB2-BD59-A6C34878D82A}">
                    <a16:rowId xmlns="" xmlns:a16="http://schemas.microsoft.com/office/drawing/2014/main" val="10006"/>
                  </a:ext>
                </a:extLst>
              </a:tr>
              <a:tr h="252374">
                <a:tc>
                  <a:txBody>
                    <a:bodyPr/>
                    <a:lstStyle/>
                    <a:p>
                      <a:pPr algn="ctr"/>
                      <a:r>
                        <a:rPr lang="en-US" sz="1400" dirty="0">
                          <a:latin typeface="Arial"/>
                          <a:cs typeface="Arial"/>
                        </a:rPr>
                        <a:t>Mar-82</a:t>
                      </a:r>
                    </a:p>
                  </a:txBody>
                  <a:tcPr marL="49828" marR="49828" marT="24916" marB="24916"/>
                </a:tc>
                <a:tc>
                  <a:txBody>
                    <a:bodyPr/>
                    <a:lstStyle/>
                    <a:p>
                      <a:pPr algn="ctr"/>
                      <a:r>
                        <a:rPr lang="en-US" sz="1400" dirty="0">
                          <a:latin typeface="Arial"/>
                          <a:cs typeface="Arial"/>
                        </a:rPr>
                        <a:t>9</a:t>
                      </a:r>
                    </a:p>
                  </a:txBody>
                  <a:tcPr marL="49828" marR="49828" marT="24916" marB="24916"/>
                </a:tc>
                <a:extLst>
                  <a:ext uri="{0D108BD9-81ED-4DB2-BD59-A6C34878D82A}">
                    <a16:rowId xmlns="" xmlns:a16="http://schemas.microsoft.com/office/drawing/2014/main" val="10007"/>
                  </a:ext>
                </a:extLst>
              </a:tr>
              <a:tr h="252374">
                <a:tc>
                  <a:txBody>
                    <a:bodyPr/>
                    <a:lstStyle/>
                    <a:p>
                      <a:pPr algn="ctr"/>
                      <a:r>
                        <a:rPr lang="en-US" sz="1400" dirty="0">
                          <a:latin typeface="Arial"/>
                          <a:cs typeface="Arial"/>
                        </a:rPr>
                        <a:t>Oct-86</a:t>
                      </a:r>
                    </a:p>
                  </a:txBody>
                  <a:tcPr marL="49828" marR="49828" marT="24916" marB="24916"/>
                </a:tc>
                <a:tc>
                  <a:txBody>
                    <a:bodyPr/>
                    <a:lstStyle/>
                    <a:p>
                      <a:pPr algn="ctr"/>
                      <a:r>
                        <a:rPr lang="en-US" sz="1400" dirty="0">
                          <a:latin typeface="Arial"/>
                          <a:cs typeface="Arial"/>
                        </a:rPr>
                        <a:t>3</a:t>
                      </a:r>
                    </a:p>
                  </a:txBody>
                  <a:tcPr marL="49828" marR="49828" marT="24916" marB="24916"/>
                </a:tc>
                <a:extLst>
                  <a:ext uri="{0D108BD9-81ED-4DB2-BD59-A6C34878D82A}">
                    <a16:rowId xmlns="" xmlns:a16="http://schemas.microsoft.com/office/drawing/2014/main" val="10008"/>
                  </a:ext>
                </a:extLst>
              </a:tr>
              <a:tr h="252374">
                <a:tc>
                  <a:txBody>
                    <a:bodyPr/>
                    <a:lstStyle/>
                    <a:p>
                      <a:pPr algn="ctr"/>
                      <a:r>
                        <a:rPr lang="en-US" sz="1400" dirty="0">
                          <a:latin typeface="Arial"/>
                          <a:cs typeface="Arial"/>
                        </a:rPr>
                        <a:t>Jan-90</a:t>
                      </a:r>
                    </a:p>
                  </a:txBody>
                  <a:tcPr marL="49828" marR="49828" marT="24916" marB="24916"/>
                </a:tc>
                <a:tc>
                  <a:txBody>
                    <a:bodyPr/>
                    <a:lstStyle/>
                    <a:p>
                      <a:pPr algn="ctr"/>
                      <a:r>
                        <a:rPr lang="en-US" sz="1400" dirty="0">
                          <a:latin typeface="Arial"/>
                          <a:cs typeface="Arial"/>
                        </a:rPr>
                        <a:t>0</a:t>
                      </a:r>
                    </a:p>
                  </a:txBody>
                  <a:tcPr marL="49828" marR="49828" marT="24916" marB="24916"/>
                </a:tc>
                <a:extLst>
                  <a:ext uri="{0D108BD9-81ED-4DB2-BD59-A6C34878D82A}">
                    <a16:rowId xmlns="" xmlns:a16="http://schemas.microsoft.com/office/drawing/2014/main" val="10009"/>
                  </a:ext>
                </a:extLst>
              </a:tr>
              <a:tr h="252374">
                <a:tc>
                  <a:txBody>
                    <a:bodyPr/>
                    <a:lstStyle/>
                    <a:p>
                      <a:pPr algn="ctr"/>
                      <a:r>
                        <a:rPr lang="en-US" sz="1400" dirty="0">
                          <a:latin typeface="Arial"/>
                          <a:cs typeface="Arial"/>
                        </a:rPr>
                        <a:t>Jan-91</a:t>
                      </a:r>
                    </a:p>
                  </a:txBody>
                  <a:tcPr marL="49828" marR="49828" marT="24916" marB="24916"/>
                </a:tc>
                <a:tc>
                  <a:txBody>
                    <a:bodyPr/>
                    <a:lstStyle/>
                    <a:p>
                      <a:pPr algn="ctr"/>
                      <a:r>
                        <a:rPr lang="en-US" sz="1400" dirty="0">
                          <a:latin typeface="Arial"/>
                          <a:cs typeface="Arial"/>
                        </a:rPr>
                        <a:t>2</a:t>
                      </a:r>
                    </a:p>
                  </a:txBody>
                  <a:tcPr marL="49828" marR="49828" marT="24916" marB="24916"/>
                </a:tc>
                <a:extLst>
                  <a:ext uri="{0D108BD9-81ED-4DB2-BD59-A6C34878D82A}">
                    <a16:rowId xmlns="" xmlns:a16="http://schemas.microsoft.com/office/drawing/2014/main" val="10010"/>
                  </a:ext>
                </a:extLst>
              </a:tr>
              <a:tr h="252374">
                <a:tc>
                  <a:txBody>
                    <a:bodyPr/>
                    <a:lstStyle/>
                    <a:p>
                      <a:pPr algn="ctr"/>
                      <a:r>
                        <a:rPr lang="en-US" sz="1400" dirty="0">
                          <a:latin typeface="Arial"/>
                          <a:cs typeface="Arial"/>
                        </a:rPr>
                        <a:t>Dec-91</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11"/>
                  </a:ext>
                </a:extLst>
              </a:tr>
              <a:tr h="252374">
                <a:tc>
                  <a:txBody>
                    <a:bodyPr/>
                    <a:lstStyle/>
                    <a:p>
                      <a:pPr algn="ctr"/>
                      <a:r>
                        <a:rPr lang="en-US" sz="1400" dirty="0">
                          <a:latin typeface="Arial"/>
                          <a:cs typeface="Arial"/>
                        </a:rPr>
                        <a:t>Jun-95</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12"/>
                  </a:ext>
                </a:extLst>
              </a:tr>
              <a:tr h="252374">
                <a:tc>
                  <a:txBody>
                    <a:bodyPr/>
                    <a:lstStyle/>
                    <a:p>
                      <a:pPr algn="ctr"/>
                      <a:r>
                        <a:rPr lang="en-US" sz="1400" dirty="0">
                          <a:latin typeface="Arial"/>
                          <a:cs typeface="Arial"/>
                        </a:rPr>
                        <a:t>Jan-96</a:t>
                      </a:r>
                    </a:p>
                  </a:txBody>
                  <a:tcPr marL="49828" marR="49828" marT="24916" marB="24916"/>
                </a:tc>
                <a:tc>
                  <a:txBody>
                    <a:bodyPr/>
                    <a:lstStyle/>
                    <a:p>
                      <a:pPr algn="ctr"/>
                      <a:r>
                        <a:rPr lang="en-US" sz="1400" dirty="0">
                          <a:latin typeface="Arial"/>
                          <a:cs typeface="Arial"/>
                        </a:rPr>
                        <a:t>0</a:t>
                      </a:r>
                    </a:p>
                  </a:txBody>
                  <a:tcPr marL="49828" marR="49828" marT="24916" marB="24916"/>
                </a:tc>
                <a:extLst>
                  <a:ext uri="{0D108BD9-81ED-4DB2-BD59-A6C34878D82A}">
                    <a16:rowId xmlns="" xmlns:a16="http://schemas.microsoft.com/office/drawing/2014/main" val="10013"/>
                  </a:ext>
                </a:extLst>
              </a:tr>
              <a:tr h="252374">
                <a:tc>
                  <a:txBody>
                    <a:bodyPr/>
                    <a:lstStyle/>
                    <a:p>
                      <a:pPr algn="ctr"/>
                      <a:r>
                        <a:rPr lang="en-US" sz="1400" dirty="0">
                          <a:latin typeface="Arial"/>
                          <a:cs typeface="Arial"/>
                        </a:rPr>
                        <a:t>Oct-01</a:t>
                      </a:r>
                    </a:p>
                  </a:txBody>
                  <a:tcPr marL="49828" marR="49828" marT="24916" marB="24916"/>
                </a:tc>
                <a:tc>
                  <a:txBody>
                    <a:bodyPr/>
                    <a:lstStyle/>
                    <a:p>
                      <a:pPr algn="ctr"/>
                      <a:r>
                        <a:rPr lang="en-US" sz="1400" dirty="0">
                          <a:latin typeface="Arial"/>
                          <a:cs typeface="Arial"/>
                        </a:rPr>
                        <a:t>2</a:t>
                      </a:r>
                    </a:p>
                  </a:txBody>
                  <a:tcPr marL="49828" marR="49828" marT="24916" marB="24916"/>
                </a:tc>
                <a:extLst>
                  <a:ext uri="{0D108BD9-81ED-4DB2-BD59-A6C34878D82A}">
                    <a16:rowId xmlns="" xmlns:a16="http://schemas.microsoft.com/office/drawing/2014/main" val="10014"/>
                  </a:ext>
                </a:extLst>
              </a:tr>
              <a:tr h="252374">
                <a:tc>
                  <a:txBody>
                    <a:bodyPr/>
                    <a:lstStyle/>
                    <a:p>
                      <a:pPr algn="ctr"/>
                      <a:r>
                        <a:rPr lang="en-US" sz="1400" dirty="0">
                          <a:latin typeface="Arial"/>
                          <a:cs typeface="Arial"/>
                        </a:rPr>
                        <a:t>Mar-03</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15"/>
                  </a:ext>
                </a:extLst>
              </a:tr>
              <a:tr h="252374">
                <a:tc>
                  <a:txBody>
                    <a:bodyPr/>
                    <a:lstStyle/>
                    <a:p>
                      <a:pPr algn="ctr"/>
                      <a:r>
                        <a:rPr lang="en-US" sz="1400" dirty="0">
                          <a:latin typeface="Arial"/>
                          <a:cs typeface="Arial"/>
                        </a:rPr>
                        <a:t>Oct-05</a:t>
                      </a:r>
                    </a:p>
                  </a:txBody>
                  <a:tcPr marL="49828" marR="49828" marT="24916" marB="24916"/>
                </a:tc>
                <a:tc>
                  <a:txBody>
                    <a:bodyPr/>
                    <a:lstStyle/>
                    <a:p>
                      <a:pPr algn="ctr"/>
                      <a:r>
                        <a:rPr lang="en-US" sz="1400" dirty="0">
                          <a:latin typeface="Arial"/>
                          <a:cs typeface="Arial"/>
                        </a:rPr>
                        <a:t>0</a:t>
                      </a:r>
                    </a:p>
                  </a:txBody>
                  <a:tcPr marL="49828" marR="49828" marT="24916" marB="24916"/>
                </a:tc>
                <a:extLst>
                  <a:ext uri="{0D108BD9-81ED-4DB2-BD59-A6C34878D82A}">
                    <a16:rowId xmlns="" xmlns:a16="http://schemas.microsoft.com/office/drawing/2014/main" val="10016"/>
                  </a:ext>
                </a:extLst>
              </a:tr>
              <a:tr h="252374">
                <a:tc>
                  <a:txBody>
                    <a:bodyPr/>
                    <a:lstStyle/>
                    <a:p>
                      <a:pPr algn="ctr"/>
                      <a:r>
                        <a:rPr lang="en-US" sz="1400" dirty="0">
                          <a:latin typeface="Arial"/>
                          <a:cs typeface="Arial"/>
                        </a:rPr>
                        <a:t>Nov-06</a:t>
                      </a:r>
                    </a:p>
                  </a:txBody>
                  <a:tcPr marL="49828" marR="49828" marT="24916" marB="24916"/>
                </a:tc>
                <a:tc>
                  <a:txBody>
                    <a:bodyPr/>
                    <a:lstStyle/>
                    <a:p>
                      <a:pPr algn="ctr"/>
                      <a:r>
                        <a:rPr lang="en-US" sz="1400" dirty="0">
                          <a:latin typeface="Arial"/>
                          <a:cs typeface="Arial"/>
                        </a:rPr>
                        <a:t>2</a:t>
                      </a:r>
                    </a:p>
                  </a:txBody>
                  <a:tcPr marL="49828" marR="49828" marT="24916" marB="24916"/>
                </a:tc>
                <a:extLst>
                  <a:ext uri="{0D108BD9-81ED-4DB2-BD59-A6C34878D82A}">
                    <a16:rowId xmlns="" xmlns:a16="http://schemas.microsoft.com/office/drawing/2014/main" val="10017"/>
                  </a:ext>
                </a:extLst>
              </a:tr>
              <a:tr h="252374">
                <a:tc>
                  <a:txBody>
                    <a:bodyPr/>
                    <a:lstStyle/>
                    <a:p>
                      <a:pPr algn="ctr"/>
                      <a:r>
                        <a:rPr lang="en-US" sz="1400" dirty="0">
                          <a:latin typeface="Arial"/>
                          <a:cs typeface="Arial"/>
                        </a:rPr>
                        <a:t>Feb-09</a:t>
                      </a:r>
                    </a:p>
                  </a:txBody>
                  <a:tcPr marL="49828" marR="49828" marT="24916" marB="24916"/>
                </a:tc>
                <a:tc>
                  <a:txBody>
                    <a:bodyPr/>
                    <a:lstStyle/>
                    <a:p>
                      <a:pPr algn="ctr"/>
                      <a:r>
                        <a:rPr lang="en-US" sz="1400" dirty="0">
                          <a:latin typeface="Arial"/>
                          <a:cs typeface="Arial"/>
                        </a:rPr>
                        <a:t>4</a:t>
                      </a:r>
                    </a:p>
                  </a:txBody>
                  <a:tcPr marL="49828" marR="49828" marT="24916" marB="24916"/>
                </a:tc>
                <a:extLst>
                  <a:ext uri="{0D108BD9-81ED-4DB2-BD59-A6C34878D82A}">
                    <a16:rowId xmlns="" xmlns:a16="http://schemas.microsoft.com/office/drawing/2014/main" val="10018"/>
                  </a:ext>
                </a:extLst>
              </a:tr>
              <a:tr h="252374">
                <a:tc>
                  <a:txBody>
                    <a:bodyPr/>
                    <a:lstStyle/>
                    <a:p>
                      <a:pPr algn="ctr"/>
                      <a:r>
                        <a:rPr lang="en-US" sz="1400" dirty="0">
                          <a:latin typeface="Arial"/>
                          <a:cs typeface="Arial"/>
                        </a:rPr>
                        <a:t>Nov-15</a:t>
                      </a:r>
                    </a:p>
                  </a:txBody>
                  <a:tcPr marL="49828" marR="49828" marT="24916" marB="24916"/>
                </a:tc>
                <a:tc>
                  <a:txBody>
                    <a:bodyPr/>
                    <a:lstStyle/>
                    <a:p>
                      <a:pPr algn="ctr"/>
                      <a:r>
                        <a:rPr lang="en-US" sz="1400" dirty="0">
                          <a:latin typeface="Arial"/>
                          <a:cs typeface="Arial"/>
                        </a:rPr>
                        <a:t>5</a:t>
                      </a:r>
                    </a:p>
                  </a:txBody>
                  <a:tcPr marL="49828" marR="49828" marT="24916" marB="24916"/>
                </a:tc>
                <a:extLst>
                  <a:ext uri="{0D108BD9-81ED-4DB2-BD59-A6C34878D82A}">
                    <a16:rowId xmlns="" xmlns:a16="http://schemas.microsoft.com/office/drawing/2014/main" val="10019"/>
                  </a:ext>
                </a:extLst>
              </a:tr>
              <a:tr h="252374">
                <a:tc>
                  <a:txBody>
                    <a:bodyPr/>
                    <a:lstStyle/>
                    <a:p>
                      <a:pPr algn="ctr"/>
                      <a:r>
                        <a:rPr lang="en-US" sz="1400" dirty="0">
                          <a:latin typeface="Arial"/>
                          <a:cs typeface="Arial"/>
                        </a:rPr>
                        <a:t>Aug-16</a:t>
                      </a:r>
                    </a:p>
                  </a:txBody>
                  <a:tcPr marL="49828" marR="49828" marT="24916" marB="24916"/>
                </a:tc>
                <a:tc>
                  <a:txBody>
                    <a:bodyPr/>
                    <a:lstStyle/>
                    <a:p>
                      <a:pPr algn="ctr"/>
                      <a:r>
                        <a:rPr lang="en-US" sz="1400" dirty="0">
                          <a:latin typeface="Arial"/>
                          <a:cs typeface="Arial"/>
                        </a:rPr>
                        <a:t>2</a:t>
                      </a:r>
                    </a:p>
                  </a:txBody>
                  <a:tcPr marL="49828" marR="49828" marT="24916" marB="24916"/>
                </a:tc>
                <a:extLst>
                  <a:ext uri="{0D108BD9-81ED-4DB2-BD59-A6C34878D82A}">
                    <a16:rowId xmlns="" xmlns:a16="http://schemas.microsoft.com/office/drawing/2014/main" val="10020"/>
                  </a:ext>
                </a:extLst>
              </a:tr>
            </a:tbl>
          </a:graphicData>
        </a:graphic>
      </p:graphicFrame>
      <p:graphicFrame>
        <p:nvGraphicFramePr>
          <p:cNvPr id="21" name="Table 20"/>
          <p:cNvGraphicFramePr>
            <a:graphicFrameLocks noGrp="1" noChangeAspect="1"/>
          </p:cNvGraphicFramePr>
          <p:nvPr>
            <p:extLst>
              <p:ext uri="{D42A27DB-BD31-4B8C-83A1-F6EECF244321}">
                <p14:modId xmlns:p14="http://schemas.microsoft.com/office/powerpoint/2010/main" val="3816360568"/>
              </p:ext>
            </p:extLst>
          </p:nvPr>
        </p:nvGraphicFramePr>
        <p:xfrm>
          <a:off x="5149850" y="546100"/>
          <a:ext cx="3321050" cy="5660079"/>
        </p:xfrm>
        <a:graphic>
          <a:graphicData uri="http://schemas.openxmlformats.org/drawingml/2006/table">
            <a:tbl>
              <a:tblPr firstRow="1" bandRow="1">
                <a:tableStyleId>{5C22544A-7EE6-4342-B048-85BDC9FD1C3A}</a:tableStyleId>
              </a:tblPr>
              <a:tblGrid>
                <a:gridCol w="1663700">
                  <a:extLst>
                    <a:ext uri="{9D8B030D-6E8A-4147-A177-3AD203B41FA5}">
                      <a16:colId xmlns="" xmlns:a16="http://schemas.microsoft.com/office/drawing/2014/main" val="20000"/>
                    </a:ext>
                  </a:extLst>
                </a:gridCol>
                <a:gridCol w="1657350">
                  <a:extLst>
                    <a:ext uri="{9D8B030D-6E8A-4147-A177-3AD203B41FA5}">
                      <a16:colId xmlns="" xmlns:a16="http://schemas.microsoft.com/office/drawing/2014/main" val="20001"/>
                    </a:ext>
                  </a:extLst>
                </a:gridCol>
              </a:tblGrid>
              <a:tr h="252374">
                <a:tc>
                  <a:txBody>
                    <a:bodyPr/>
                    <a:lstStyle/>
                    <a:p>
                      <a:pPr algn="ctr"/>
                      <a:r>
                        <a:rPr lang="en-US" sz="1400" dirty="0">
                          <a:latin typeface="Arial"/>
                          <a:cs typeface="Arial"/>
                        </a:rPr>
                        <a:t>CPTG Peak Date</a:t>
                      </a:r>
                    </a:p>
                  </a:txBody>
                  <a:tcPr marL="49828" marR="49828" marT="91440" marB="91440"/>
                </a:tc>
                <a:tc>
                  <a:txBody>
                    <a:bodyPr/>
                    <a:lstStyle/>
                    <a:p>
                      <a:pPr algn="ctr"/>
                      <a:r>
                        <a:rPr lang="en-US" sz="1400" dirty="0">
                          <a:latin typeface="Arial"/>
                          <a:cs typeface="Arial"/>
                        </a:rPr>
                        <a:t>Lead to CU Peak</a:t>
                      </a:r>
                    </a:p>
                  </a:txBody>
                  <a:tcPr marL="49828" marR="49828" marT="91440" marB="91440"/>
                </a:tc>
                <a:extLst>
                  <a:ext uri="{0D108BD9-81ED-4DB2-BD59-A6C34878D82A}">
                    <a16:rowId xmlns="" xmlns:a16="http://schemas.microsoft.com/office/drawing/2014/main" val="10000"/>
                  </a:ext>
                </a:extLst>
              </a:tr>
              <a:tr h="252374">
                <a:tc>
                  <a:txBody>
                    <a:bodyPr/>
                    <a:lstStyle/>
                    <a:p>
                      <a:pPr algn="ctr"/>
                      <a:r>
                        <a:rPr lang="en-US" sz="1400" dirty="0">
                          <a:latin typeface="Arial"/>
                          <a:cs typeface="Arial"/>
                        </a:rPr>
                        <a:t>Aug-68</a:t>
                      </a:r>
                    </a:p>
                  </a:txBody>
                  <a:tcPr marL="49828" marR="49828" marT="24916" marB="24916"/>
                </a:tc>
                <a:tc>
                  <a:txBody>
                    <a:bodyPr/>
                    <a:lstStyle/>
                    <a:p>
                      <a:pPr algn="ctr"/>
                      <a:r>
                        <a:rPr lang="en-US" sz="1400" dirty="0">
                          <a:latin typeface="Arial"/>
                          <a:cs typeface="Arial"/>
                        </a:rPr>
                        <a:t>1 mos.</a:t>
                      </a:r>
                    </a:p>
                  </a:txBody>
                  <a:tcPr marL="49828" marR="49828" marT="24916" marB="24916"/>
                </a:tc>
                <a:extLst>
                  <a:ext uri="{0D108BD9-81ED-4DB2-BD59-A6C34878D82A}">
                    <a16:rowId xmlns="" xmlns:a16="http://schemas.microsoft.com/office/drawing/2014/main" val="10001"/>
                  </a:ext>
                </a:extLst>
              </a:tr>
              <a:tr h="252374">
                <a:tc>
                  <a:txBody>
                    <a:bodyPr/>
                    <a:lstStyle/>
                    <a:p>
                      <a:pPr algn="ctr"/>
                      <a:r>
                        <a:rPr lang="en-US" sz="1400" dirty="0">
                          <a:latin typeface="Arial"/>
                          <a:cs typeface="Arial"/>
                        </a:rPr>
                        <a:t>Nov-68</a:t>
                      </a:r>
                    </a:p>
                  </a:txBody>
                  <a:tcPr marL="49828" marR="49828" marT="24916" marB="24916"/>
                </a:tc>
                <a:tc>
                  <a:txBody>
                    <a:bodyPr/>
                    <a:lstStyle/>
                    <a:p>
                      <a:pPr algn="ctr"/>
                      <a:r>
                        <a:rPr lang="en-US" sz="1400" dirty="0">
                          <a:latin typeface="Arial"/>
                          <a:cs typeface="Arial"/>
                        </a:rPr>
                        <a:t>4</a:t>
                      </a:r>
                    </a:p>
                  </a:txBody>
                  <a:tcPr marL="49828" marR="49828" marT="24916" marB="24916"/>
                </a:tc>
                <a:extLst>
                  <a:ext uri="{0D108BD9-81ED-4DB2-BD59-A6C34878D82A}">
                    <a16:rowId xmlns="" xmlns:a16="http://schemas.microsoft.com/office/drawing/2014/main" val="10002"/>
                  </a:ext>
                </a:extLst>
              </a:tr>
              <a:tr h="252374">
                <a:tc>
                  <a:txBody>
                    <a:bodyPr/>
                    <a:lstStyle/>
                    <a:p>
                      <a:pPr algn="ctr"/>
                      <a:r>
                        <a:rPr lang="en-US" sz="1400" dirty="0">
                          <a:latin typeface="Arial"/>
                          <a:cs typeface="Arial"/>
                        </a:rPr>
                        <a:t>Jan-73</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03"/>
                  </a:ext>
                </a:extLst>
              </a:tr>
              <a:tr h="252374">
                <a:tc>
                  <a:txBody>
                    <a:bodyPr/>
                    <a:lstStyle/>
                    <a:p>
                      <a:pPr algn="ctr"/>
                      <a:r>
                        <a:rPr lang="en-US" sz="1400" dirty="0">
                          <a:latin typeface="Arial"/>
                          <a:cs typeface="Arial"/>
                        </a:rPr>
                        <a:t>May-78</a:t>
                      </a:r>
                    </a:p>
                  </a:txBody>
                  <a:tcPr marL="49828" marR="49828" marT="24916" marB="24916"/>
                </a:tc>
                <a:tc>
                  <a:txBody>
                    <a:bodyPr/>
                    <a:lstStyle/>
                    <a:p>
                      <a:pPr algn="ctr"/>
                      <a:r>
                        <a:rPr lang="en-US" sz="1400" dirty="0">
                          <a:latin typeface="Arial"/>
                          <a:cs typeface="Arial"/>
                        </a:rPr>
                        <a:t>7</a:t>
                      </a:r>
                    </a:p>
                  </a:txBody>
                  <a:tcPr marL="49828" marR="49828" marT="24916" marB="24916"/>
                </a:tc>
                <a:extLst>
                  <a:ext uri="{0D108BD9-81ED-4DB2-BD59-A6C34878D82A}">
                    <a16:rowId xmlns="" xmlns:a16="http://schemas.microsoft.com/office/drawing/2014/main" val="10004"/>
                  </a:ext>
                </a:extLst>
              </a:tr>
              <a:tr h="252374">
                <a:tc>
                  <a:txBody>
                    <a:bodyPr/>
                    <a:lstStyle/>
                    <a:p>
                      <a:pPr algn="ctr"/>
                      <a:r>
                        <a:rPr lang="en-US" sz="1400" dirty="0">
                          <a:latin typeface="Arial"/>
                          <a:cs typeface="Arial"/>
                        </a:rPr>
                        <a:t>Nov-80</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05"/>
                  </a:ext>
                </a:extLst>
              </a:tr>
              <a:tr h="252374">
                <a:tc>
                  <a:txBody>
                    <a:bodyPr/>
                    <a:lstStyle/>
                    <a:p>
                      <a:pPr algn="ctr"/>
                      <a:r>
                        <a:rPr lang="en-US" sz="1400" dirty="0">
                          <a:latin typeface="Arial"/>
                          <a:cs typeface="Arial"/>
                        </a:rPr>
                        <a:t>May-81</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06"/>
                  </a:ext>
                </a:extLst>
              </a:tr>
              <a:tr h="252374">
                <a:tc>
                  <a:txBody>
                    <a:bodyPr/>
                    <a:lstStyle/>
                    <a:p>
                      <a:pPr algn="ctr"/>
                      <a:r>
                        <a:rPr lang="en-US" sz="1400" dirty="0">
                          <a:latin typeface="Arial"/>
                          <a:cs typeface="Arial"/>
                        </a:rPr>
                        <a:t>Dec-83</a:t>
                      </a:r>
                    </a:p>
                  </a:txBody>
                  <a:tcPr marL="49828" marR="49828" marT="24916" marB="24916"/>
                </a:tc>
                <a:tc>
                  <a:txBody>
                    <a:bodyPr/>
                    <a:lstStyle/>
                    <a:p>
                      <a:pPr algn="ctr"/>
                      <a:r>
                        <a:rPr lang="en-US" sz="1400" dirty="0">
                          <a:latin typeface="Arial"/>
                          <a:cs typeface="Arial"/>
                        </a:rPr>
                        <a:t>6</a:t>
                      </a:r>
                    </a:p>
                  </a:txBody>
                  <a:tcPr marL="49828" marR="49828" marT="24916" marB="24916"/>
                </a:tc>
                <a:extLst>
                  <a:ext uri="{0D108BD9-81ED-4DB2-BD59-A6C34878D82A}">
                    <a16:rowId xmlns="" xmlns:a16="http://schemas.microsoft.com/office/drawing/2014/main" val="10007"/>
                  </a:ext>
                </a:extLst>
              </a:tr>
              <a:tr h="252374">
                <a:tc>
                  <a:txBody>
                    <a:bodyPr/>
                    <a:lstStyle/>
                    <a:p>
                      <a:pPr algn="ctr"/>
                      <a:r>
                        <a:rPr lang="en-US" sz="1400" dirty="0">
                          <a:latin typeface="Arial"/>
                          <a:cs typeface="Arial"/>
                        </a:rPr>
                        <a:t>Dec-88</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08"/>
                  </a:ext>
                </a:extLst>
              </a:tr>
              <a:tr h="252374">
                <a:tc>
                  <a:txBody>
                    <a:bodyPr/>
                    <a:lstStyle/>
                    <a:p>
                      <a:pPr algn="ctr"/>
                      <a:r>
                        <a:rPr lang="en-US" sz="1400" dirty="0">
                          <a:latin typeface="Arial"/>
                          <a:cs typeface="Arial"/>
                        </a:rPr>
                        <a:t>Aug-91</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09"/>
                  </a:ext>
                </a:extLst>
              </a:tr>
              <a:tr h="252374">
                <a:tc>
                  <a:txBody>
                    <a:bodyPr/>
                    <a:lstStyle/>
                    <a:p>
                      <a:pPr algn="ctr"/>
                      <a:r>
                        <a:rPr lang="en-US" sz="1400" dirty="0">
                          <a:latin typeface="Arial"/>
                          <a:cs typeface="Arial"/>
                        </a:rPr>
                        <a:t>May-92</a:t>
                      </a:r>
                    </a:p>
                  </a:txBody>
                  <a:tcPr marL="49828" marR="49828" marT="24916" marB="24916"/>
                </a:tc>
                <a:tc>
                  <a:txBody>
                    <a:bodyPr/>
                    <a:lstStyle/>
                    <a:p>
                      <a:pPr algn="ctr"/>
                      <a:r>
                        <a:rPr lang="en-US" sz="1400" dirty="0">
                          <a:latin typeface="Arial"/>
                          <a:cs typeface="Arial"/>
                        </a:rPr>
                        <a:t>2</a:t>
                      </a:r>
                    </a:p>
                  </a:txBody>
                  <a:tcPr marL="49828" marR="49828" marT="24916" marB="24916"/>
                </a:tc>
                <a:extLst>
                  <a:ext uri="{0D108BD9-81ED-4DB2-BD59-A6C34878D82A}">
                    <a16:rowId xmlns="" xmlns:a16="http://schemas.microsoft.com/office/drawing/2014/main" val="10010"/>
                  </a:ext>
                </a:extLst>
              </a:tr>
              <a:tr h="252374">
                <a:tc>
                  <a:txBody>
                    <a:bodyPr/>
                    <a:lstStyle/>
                    <a:p>
                      <a:pPr algn="ctr"/>
                      <a:r>
                        <a:rPr lang="en-US" sz="1400" dirty="0">
                          <a:latin typeface="Arial"/>
                          <a:cs typeface="Arial"/>
                        </a:rPr>
                        <a:t>Jan-93</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11"/>
                  </a:ext>
                </a:extLst>
              </a:tr>
              <a:tr h="252374">
                <a:tc>
                  <a:txBody>
                    <a:bodyPr/>
                    <a:lstStyle/>
                    <a:p>
                      <a:pPr algn="ctr"/>
                      <a:r>
                        <a:rPr lang="en-US" sz="1400" dirty="0">
                          <a:latin typeface="Arial"/>
                          <a:cs typeface="Arial"/>
                        </a:rPr>
                        <a:t>Sep-94</a:t>
                      </a:r>
                    </a:p>
                  </a:txBody>
                  <a:tcPr marL="49828" marR="49828" marT="24916" marB="24916"/>
                </a:tc>
                <a:tc>
                  <a:txBody>
                    <a:bodyPr/>
                    <a:lstStyle/>
                    <a:p>
                      <a:pPr algn="ctr"/>
                      <a:r>
                        <a:rPr lang="en-US" sz="1400" dirty="0">
                          <a:latin typeface="Arial"/>
                          <a:cs typeface="Arial"/>
                        </a:rPr>
                        <a:t>3</a:t>
                      </a:r>
                    </a:p>
                  </a:txBody>
                  <a:tcPr marL="49828" marR="49828" marT="24916" marB="24916"/>
                </a:tc>
                <a:extLst>
                  <a:ext uri="{0D108BD9-81ED-4DB2-BD59-A6C34878D82A}">
                    <a16:rowId xmlns="" xmlns:a16="http://schemas.microsoft.com/office/drawing/2014/main" val="10012"/>
                  </a:ext>
                </a:extLst>
              </a:tr>
              <a:tr h="252374">
                <a:tc>
                  <a:txBody>
                    <a:bodyPr/>
                    <a:lstStyle/>
                    <a:p>
                      <a:pPr algn="ctr"/>
                      <a:r>
                        <a:rPr lang="en-US" sz="1400" dirty="0">
                          <a:latin typeface="Arial"/>
                          <a:cs typeface="Arial"/>
                        </a:rPr>
                        <a:t>Jul-95</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13"/>
                  </a:ext>
                </a:extLst>
              </a:tr>
              <a:tr h="252374">
                <a:tc>
                  <a:txBody>
                    <a:bodyPr/>
                    <a:lstStyle/>
                    <a:p>
                      <a:pPr algn="ctr"/>
                      <a:r>
                        <a:rPr lang="en-US" sz="1400" dirty="0">
                          <a:latin typeface="Arial"/>
                          <a:cs typeface="Arial"/>
                        </a:rPr>
                        <a:t>Dec-99</a:t>
                      </a:r>
                    </a:p>
                  </a:txBody>
                  <a:tcPr marL="49828" marR="49828" marT="24916" marB="24916"/>
                </a:tc>
                <a:tc>
                  <a:txBody>
                    <a:bodyPr/>
                    <a:lstStyle/>
                    <a:p>
                      <a:pPr algn="ctr"/>
                      <a:r>
                        <a:rPr lang="en-US" sz="1400" dirty="0">
                          <a:latin typeface="Arial"/>
                          <a:cs typeface="Arial"/>
                        </a:rPr>
                        <a:t>4</a:t>
                      </a:r>
                    </a:p>
                  </a:txBody>
                  <a:tcPr marL="49828" marR="49828" marT="24916" marB="24916"/>
                </a:tc>
                <a:extLst>
                  <a:ext uri="{0D108BD9-81ED-4DB2-BD59-A6C34878D82A}">
                    <a16:rowId xmlns="" xmlns:a16="http://schemas.microsoft.com/office/drawing/2014/main" val="10014"/>
                  </a:ext>
                </a:extLst>
              </a:tr>
              <a:tr h="252374">
                <a:tc>
                  <a:txBody>
                    <a:bodyPr/>
                    <a:lstStyle/>
                    <a:p>
                      <a:pPr algn="ctr"/>
                      <a:r>
                        <a:rPr lang="en-US" sz="1400" dirty="0">
                          <a:latin typeface="Arial"/>
                          <a:cs typeface="Arial"/>
                        </a:rPr>
                        <a:t>May-02</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15"/>
                  </a:ext>
                </a:extLst>
              </a:tr>
              <a:tr h="252374">
                <a:tc>
                  <a:txBody>
                    <a:bodyPr/>
                    <a:lstStyle/>
                    <a:p>
                      <a:pPr algn="ctr"/>
                      <a:r>
                        <a:rPr lang="en-US" sz="1400" dirty="0">
                          <a:latin typeface="Arial"/>
                          <a:cs typeface="Arial"/>
                        </a:rPr>
                        <a:t>Jun-04</a:t>
                      </a:r>
                    </a:p>
                  </a:txBody>
                  <a:tcPr marL="49828" marR="49828" marT="24916" marB="24916"/>
                </a:tc>
                <a:tc>
                  <a:txBody>
                    <a:bodyPr/>
                    <a:lstStyle/>
                    <a:p>
                      <a:pPr algn="ctr"/>
                      <a:r>
                        <a:rPr lang="en-US" sz="1400" dirty="0">
                          <a:latin typeface="Arial"/>
                          <a:cs typeface="Arial"/>
                        </a:rPr>
                        <a:t>8</a:t>
                      </a:r>
                    </a:p>
                  </a:txBody>
                  <a:tcPr marL="49828" marR="49828" marT="24916" marB="24916"/>
                </a:tc>
                <a:extLst>
                  <a:ext uri="{0D108BD9-81ED-4DB2-BD59-A6C34878D82A}">
                    <a16:rowId xmlns="" xmlns:a16="http://schemas.microsoft.com/office/drawing/2014/main" val="10016"/>
                  </a:ext>
                </a:extLst>
              </a:tr>
              <a:tr h="252374">
                <a:tc>
                  <a:txBody>
                    <a:bodyPr/>
                    <a:lstStyle/>
                    <a:p>
                      <a:pPr algn="ctr"/>
                      <a:r>
                        <a:rPr lang="en-US" sz="1400" dirty="0">
                          <a:latin typeface="Arial"/>
                          <a:cs typeface="Arial"/>
                        </a:rPr>
                        <a:t>Apr-06</a:t>
                      </a:r>
                    </a:p>
                  </a:txBody>
                  <a:tcPr marL="49828" marR="49828" marT="24916" marB="24916"/>
                </a:tc>
                <a:tc>
                  <a:txBody>
                    <a:bodyPr/>
                    <a:lstStyle/>
                    <a:p>
                      <a:pPr algn="ctr"/>
                      <a:r>
                        <a:rPr lang="en-US" sz="1400" dirty="0">
                          <a:latin typeface="Arial"/>
                          <a:cs typeface="Arial"/>
                        </a:rPr>
                        <a:t>2</a:t>
                      </a:r>
                    </a:p>
                  </a:txBody>
                  <a:tcPr marL="49828" marR="49828" marT="24916" marB="24916"/>
                </a:tc>
                <a:extLst>
                  <a:ext uri="{0D108BD9-81ED-4DB2-BD59-A6C34878D82A}">
                    <a16:rowId xmlns="" xmlns:a16="http://schemas.microsoft.com/office/drawing/2014/main" val="10017"/>
                  </a:ext>
                </a:extLst>
              </a:tr>
              <a:tr h="252374">
                <a:tc>
                  <a:txBody>
                    <a:bodyPr/>
                    <a:lstStyle/>
                    <a:p>
                      <a:pPr algn="ctr"/>
                      <a:r>
                        <a:rPr lang="en-US" sz="1400" dirty="0">
                          <a:latin typeface="Arial"/>
                          <a:cs typeface="Arial"/>
                        </a:rPr>
                        <a:t>Jul-07</a:t>
                      </a:r>
                    </a:p>
                  </a:txBody>
                  <a:tcPr marL="49828" marR="49828" marT="24916" marB="24916"/>
                </a:tc>
                <a:tc>
                  <a:txBody>
                    <a:bodyPr/>
                    <a:lstStyle/>
                    <a:p>
                      <a:pPr algn="ctr"/>
                      <a:r>
                        <a:rPr lang="en-US" sz="1400" dirty="0">
                          <a:latin typeface="Arial"/>
                          <a:cs typeface="Arial"/>
                        </a:rPr>
                        <a:t>4</a:t>
                      </a:r>
                    </a:p>
                  </a:txBody>
                  <a:tcPr marL="49828" marR="49828" marT="24916" marB="24916"/>
                </a:tc>
                <a:extLst>
                  <a:ext uri="{0D108BD9-81ED-4DB2-BD59-A6C34878D82A}">
                    <a16:rowId xmlns="" xmlns:a16="http://schemas.microsoft.com/office/drawing/2014/main" val="10018"/>
                  </a:ext>
                </a:extLst>
              </a:tr>
              <a:tr h="252374">
                <a:tc>
                  <a:txBody>
                    <a:bodyPr/>
                    <a:lstStyle/>
                    <a:p>
                      <a:pPr algn="ctr"/>
                      <a:r>
                        <a:rPr lang="en-US" sz="1400" dirty="0">
                          <a:latin typeface="Arial"/>
                          <a:cs typeface="Arial"/>
                        </a:rPr>
                        <a:t>Oct-14</a:t>
                      </a:r>
                    </a:p>
                  </a:txBody>
                  <a:tcPr marL="49828" marR="49828" marT="24916" marB="24916"/>
                </a:tc>
                <a:tc>
                  <a:txBody>
                    <a:bodyPr/>
                    <a:lstStyle/>
                    <a:p>
                      <a:pPr algn="ctr"/>
                      <a:r>
                        <a:rPr lang="en-US" sz="1400" dirty="0">
                          <a:latin typeface="Arial"/>
                          <a:cs typeface="Arial"/>
                        </a:rPr>
                        <a:t>1</a:t>
                      </a:r>
                    </a:p>
                  </a:txBody>
                  <a:tcPr marL="49828" marR="49828" marT="24916" marB="24916"/>
                </a:tc>
                <a:extLst>
                  <a:ext uri="{0D108BD9-81ED-4DB2-BD59-A6C34878D82A}">
                    <a16:rowId xmlns="" xmlns:a16="http://schemas.microsoft.com/office/drawing/2014/main" val="10019"/>
                  </a:ext>
                </a:extLst>
              </a:tr>
              <a:tr h="252374">
                <a:tc>
                  <a:txBody>
                    <a:bodyPr/>
                    <a:lstStyle/>
                    <a:p>
                      <a:pPr algn="ctr"/>
                      <a:r>
                        <a:rPr lang="en-US" sz="1400" dirty="0">
                          <a:latin typeface="Arial"/>
                          <a:cs typeface="Arial"/>
                        </a:rPr>
                        <a:t>Jun-16</a:t>
                      </a:r>
                    </a:p>
                  </a:txBody>
                  <a:tcPr marL="49828" marR="49828" marT="24916" marB="24916"/>
                </a:tc>
                <a:tc>
                  <a:txBody>
                    <a:bodyPr/>
                    <a:lstStyle/>
                    <a:p>
                      <a:pPr algn="ctr"/>
                      <a:r>
                        <a:rPr lang="en-US" sz="1400" dirty="0">
                          <a:latin typeface="Arial"/>
                          <a:cs typeface="Arial"/>
                        </a:rPr>
                        <a:t>2</a:t>
                      </a:r>
                    </a:p>
                  </a:txBody>
                  <a:tcPr marL="49828" marR="49828" marT="24916" marB="24916"/>
                </a:tc>
                <a:extLst>
                  <a:ext uri="{0D108BD9-81ED-4DB2-BD59-A6C34878D82A}">
                    <a16:rowId xmlns="" xmlns:a16="http://schemas.microsoft.com/office/drawing/2014/main" val="10020"/>
                  </a:ext>
                </a:extLst>
              </a:tr>
            </a:tbl>
          </a:graphicData>
        </a:graphic>
      </p:graphicFrame>
      <p:sp>
        <p:nvSpPr>
          <p:cNvPr id="2" name="TextBox 1"/>
          <p:cNvSpPr txBox="1"/>
          <p:nvPr/>
        </p:nvSpPr>
        <p:spPr>
          <a:xfrm>
            <a:off x="1260221" y="6270525"/>
            <a:ext cx="2410836" cy="338554"/>
          </a:xfrm>
          <a:prstGeom prst="rect">
            <a:avLst/>
          </a:prstGeom>
          <a:noFill/>
        </p:spPr>
        <p:txBody>
          <a:bodyPr wrap="none" rtlCol="0">
            <a:spAutoFit/>
          </a:bodyPr>
          <a:lstStyle/>
          <a:p>
            <a:r>
              <a:rPr lang="en-US" sz="1600" dirty="0">
                <a:latin typeface="Arial"/>
                <a:cs typeface="Arial"/>
              </a:rPr>
              <a:t>Average lead = 2.3 mos.</a:t>
            </a:r>
          </a:p>
        </p:txBody>
      </p:sp>
      <p:sp>
        <p:nvSpPr>
          <p:cNvPr id="7" name="TextBox 6"/>
          <p:cNvSpPr txBox="1"/>
          <p:nvPr/>
        </p:nvSpPr>
        <p:spPr>
          <a:xfrm>
            <a:off x="5723514" y="6270525"/>
            <a:ext cx="2410836" cy="338554"/>
          </a:xfrm>
          <a:prstGeom prst="rect">
            <a:avLst/>
          </a:prstGeom>
          <a:noFill/>
        </p:spPr>
        <p:txBody>
          <a:bodyPr wrap="none" rtlCol="0">
            <a:spAutoFit/>
          </a:bodyPr>
          <a:lstStyle/>
          <a:p>
            <a:r>
              <a:rPr lang="en-US" sz="1600" dirty="0">
                <a:latin typeface="Arial"/>
                <a:cs typeface="Arial"/>
              </a:rPr>
              <a:t>Average lead = 2.6 mos.</a:t>
            </a:r>
          </a:p>
        </p:txBody>
      </p:sp>
      <p:sp>
        <p:nvSpPr>
          <p:cNvPr id="3" name="Footer Placeholder 2"/>
          <p:cNvSpPr>
            <a:spLocks noGrp="1"/>
          </p:cNvSpPr>
          <p:nvPr>
            <p:ph type="ftr" sz="quarter" idx="11"/>
          </p:nvPr>
        </p:nvSpPr>
        <p:spPr>
          <a:xfrm>
            <a:off x="466887" y="6549107"/>
            <a:ext cx="2238008" cy="268535"/>
          </a:xfrm>
        </p:spPr>
        <p:txBody>
          <a:bodyPr/>
          <a:lstStyle/>
          <a:p>
            <a:r>
              <a:rPr lang="en-US" sz="800" dirty="0" smtClean="0">
                <a:latin typeface="Arial"/>
                <a:cs typeface="Arial"/>
              </a:rPr>
              <a:t>© Jonath and Goldwater 2009 - 2018 </a:t>
            </a:r>
            <a:endParaRPr lang="en-US" sz="800" dirty="0">
              <a:latin typeface="Arial"/>
              <a:cs typeface="Arial"/>
            </a:endParaRPr>
          </a:p>
        </p:txBody>
      </p:sp>
    </p:spTree>
    <p:extLst>
      <p:ext uri="{BB962C8B-B14F-4D97-AF65-F5344CB8AC3E}">
        <p14:creationId xmlns:p14="http://schemas.microsoft.com/office/powerpoint/2010/main" val="22866800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1"/>
          <p:cNvSpPr txBox="1">
            <a:spLocks noGrp="1" noChangeArrowheads="1"/>
          </p:cNvSpPr>
          <p:nvPr>
            <p:ph type="title"/>
          </p:nvPr>
        </p:nvSpPr>
        <p:spPr bwMode="auto">
          <a:xfrm>
            <a:off x="457200" y="62523"/>
            <a:ext cx="8229600" cy="919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90000"/>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r>
              <a:rPr lang="en-US" sz="2900" dirty="0" smtClean="0">
                <a:solidFill>
                  <a:srgbClr val="5E85D5"/>
                </a:solidFill>
              </a:rPr>
              <a:t>Capital to Labor Income Gap (CLIG)©</a:t>
            </a:r>
            <a:r>
              <a:rPr lang="en-US" sz="2900" i="1" dirty="0" smtClean="0">
                <a:solidFill>
                  <a:srgbClr val="5E85D5"/>
                </a:solidFill>
              </a:rPr>
              <a:t> </a:t>
            </a:r>
            <a:r>
              <a:rPr lang="en-US" sz="2700" dirty="0">
                <a:solidFill>
                  <a:srgbClr val="5E85D5"/>
                </a:solidFill>
              </a:rPr>
              <a:t/>
            </a:r>
            <a:br>
              <a:rPr lang="en-US" sz="2700" dirty="0">
                <a:solidFill>
                  <a:srgbClr val="5E85D5"/>
                </a:solidFill>
              </a:rPr>
            </a:br>
            <a:r>
              <a:rPr lang="en-US" sz="2700" i="1" dirty="0">
                <a:solidFill>
                  <a:srgbClr val="5E85D5"/>
                </a:solidFill>
              </a:rPr>
              <a:t>A New Indicator of Income Stratification</a:t>
            </a:r>
            <a:r>
              <a:rPr lang="en-US" sz="2700" dirty="0" smtClean="0">
                <a:solidFill>
                  <a:srgbClr val="5E85D5"/>
                </a:solidFill>
              </a:rPr>
              <a:t/>
            </a:r>
            <a:br>
              <a:rPr lang="en-US" sz="2700" dirty="0" smtClean="0">
                <a:solidFill>
                  <a:srgbClr val="5E85D5"/>
                </a:solidFill>
              </a:rPr>
            </a:br>
            <a:r>
              <a:rPr lang="en-US" sz="1800" i="1" dirty="0" smtClean="0">
                <a:solidFill>
                  <a:srgbClr val="000000"/>
                </a:solidFill>
              </a:rPr>
              <a:t>CPTG (Blue) </a:t>
            </a:r>
            <a:r>
              <a:rPr lang="en-US" sz="1800" i="1" dirty="0">
                <a:solidFill>
                  <a:srgbClr val="000000"/>
                </a:solidFill>
              </a:rPr>
              <a:t>Plot </a:t>
            </a:r>
            <a:r>
              <a:rPr lang="en-US" sz="1800" i="1" dirty="0" smtClean="0">
                <a:solidFill>
                  <a:srgbClr val="000000"/>
                </a:solidFill>
              </a:rPr>
              <a:t>minus CU (Red) </a:t>
            </a:r>
            <a:r>
              <a:rPr lang="en-US" sz="1800" i="1" dirty="0">
                <a:solidFill>
                  <a:srgbClr val="000000"/>
                </a:solidFill>
              </a:rPr>
              <a:t>Plot </a:t>
            </a:r>
            <a:r>
              <a:rPr lang="en-US" sz="1800" i="1" dirty="0" smtClean="0">
                <a:solidFill>
                  <a:srgbClr val="000000"/>
                </a:solidFill>
              </a:rPr>
              <a:t>-</a:t>
            </a:r>
            <a:r>
              <a:rPr lang="en-US" sz="1800" i="1" dirty="0">
                <a:solidFill>
                  <a:srgbClr val="000000"/>
                </a:solidFill>
              </a:rPr>
              <a:t>-- arbitrary units)</a:t>
            </a:r>
            <a:r>
              <a:rPr lang="en-US" sz="1800" dirty="0">
                <a:solidFill>
                  <a:srgbClr val="000000"/>
                </a:solidFill>
              </a:rPr>
              <a:t> </a:t>
            </a:r>
            <a:endParaRPr kumimoji="0" lang="en-US" sz="1800" b="0" i="0" u="none" strike="noStrike" cap="none" normalizeH="0" baseline="0" dirty="0">
              <a:ln>
                <a:noFill/>
              </a:ln>
              <a:solidFill>
                <a:srgbClr val="000000"/>
              </a:solidFill>
              <a:effectLst/>
              <a:latin typeface="Arial"/>
              <a:cs typeface="Arial"/>
            </a:endParaRPr>
          </a:p>
        </p:txBody>
      </p:sp>
      <p:sp>
        <p:nvSpPr>
          <p:cNvPr id="2" name="Slide Number Placeholder 1"/>
          <p:cNvSpPr>
            <a:spLocks noGrp="1"/>
          </p:cNvSpPr>
          <p:nvPr>
            <p:ph type="sldNum" sz="quarter" idx="12"/>
          </p:nvPr>
        </p:nvSpPr>
        <p:spPr/>
        <p:txBody>
          <a:bodyPr/>
          <a:lstStyle/>
          <a:p>
            <a:fld id="{07A59A42-9855-3A4E-A05F-D559EAAA45FE}" type="slidenum">
              <a:rPr lang="en-US" smtClean="0"/>
              <a:t>16</a:t>
            </a:fld>
            <a:endParaRPr lang="en-US"/>
          </a:p>
        </p:txBody>
      </p:sp>
      <p:sp>
        <p:nvSpPr>
          <p:cNvPr id="6" name="Footer Placeholder 3"/>
          <p:cNvSpPr>
            <a:spLocks noGrp="1"/>
          </p:cNvSpPr>
          <p:nvPr>
            <p:ph type="ftr" sz="quarter" idx="11"/>
          </p:nvPr>
        </p:nvSpPr>
        <p:spPr>
          <a:xfrm>
            <a:off x="254000" y="6565003"/>
            <a:ext cx="1930400" cy="292997"/>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9" name="TextBox 8"/>
          <p:cNvSpPr txBox="1"/>
          <p:nvPr/>
        </p:nvSpPr>
        <p:spPr>
          <a:xfrm>
            <a:off x="535354" y="6107450"/>
            <a:ext cx="8071311" cy="400110"/>
          </a:xfrm>
          <a:prstGeom prst="rect">
            <a:avLst/>
          </a:prstGeom>
          <a:solidFill>
            <a:srgbClr val="C6D9F1"/>
          </a:solidFill>
        </p:spPr>
        <p:txBody>
          <a:bodyPr wrap="square" rtlCol="0">
            <a:spAutoFit/>
          </a:bodyPr>
          <a:lstStyle/>
          <a:p>
            <a:pPr marL="228600" lvl="1" algn="ctr"/>
            <a:r>
              <a:rPr lang="en-US" sz="2000" dirty="0" smtClean="0">
                <a:solidFill>
                  <a:srgbClr val="000000"/>
                </a:solidFill>
                <a:latin typeface="Arial"/>
                <a:cs typeface="Arial"/>
              </a:rPr>
              <a:t>CLIG Index can be a monthly complement to the annual GINI Index</a:t>
            </a:r>
            <a:endParaRPr lang="en-US" sz="2000" dirty="0">
              <a:solidFill>
                <a:srgbClr val="000000"/>
              </a:solidFill>
              <a:latin typeface="Arial"/>
              <a:cs typeface="Arial"/>
            </a:endParaRPr>
          </a:p>
        </p:txBody>
      </p:sp>
      <p:sp>
        <p:nvSpPr>
          <p:cNvPr id="10" name="TextBox 9"/>
          <p:cNvSpPr txBox="1"/>
          <p:nvPr/>
        </p:nvSpPr>
        <p:spPr>
          <a:xfrm>
            <a:off x="535354" y="5629105"/>
            <a:ext cx="8071312" cy="400110"/>
          </a:xfrm>
          <a:prstGeom prst="rect">
            <a:avLst/>
          </a:prstGeom>
          <a:solidFill>
            <a:srgbClr val="C6D9F1"/>
          </a:solidFill>
        </p:spPr>
        <p:txBody>
          <a:bodyPr wrap="square" rtlCol="0">
            <a:spAutoFit/>
          </a:bodyPr>
          <a:lstStyle/>
          <a:p>
            <a:pPr marL="0" lvl="1" algn="ctr"/>
            <a:r>
              <a:rPr lang="en-US" sz="2000" dirty="0">
                <a:solidFill>
                  <a:srgbClr val="000000"/>
                </a:solidFill>
                <a:latin typeface="Arial"/>
                <a:cs typeface="Arial"/>
              </a:rPr>
              <a:t>CLIG: </a:t>
            </a:r>
            <a:r>
              <a:rPr lang="en-US" sz="2000" dirty="0" smtClean="0">
                <a:solidFill>
                  <a:srgbClr val="000000"/>
                </a:solidFill>
                <a:latin typeface="Arial"/>
                <a:cs typeface="Arial"/>
              </a:rPr>
              <a:t>Positive = advantage to capital; Negative = </a:t>
            </a:r>
            <a:r>
              <a:rPr lang="en-US" sz="2000" dirty="0">
                <a:solidFill>
                  <a:srgbClr val="000000"/>
                </a:solidFill>
                <a:latin typeface="Arial"/>
                <a:cs typeface="Arial"/>
              </a:rPr>
              <a:t>advantage to </a:t>
            </a:r>
            <a:r>
              <a:rPr lang="en-US" sz="2000" dirty="0" smtClean="0">
                <a:solidFill>
                  <a:srgbClr val="000000"/>
                </a:solidFill>
                <a:latin typeface="Arial"/>
                <a:cs typeface="Arial"/>
              </a:rPr>
              <a:t>labor</a:t>
            </a:r>
            <a:endParaRPr lang="en-US" sz="2000" dirty="0">
              <a:solidFill>
                <a:srgbClr val="000000"/>
              </a:solidFill>
              <a:latin typeface="Arial"/>
              <a:cs typeface="Arial"/>
            </a:endParaRPr>
          </a:p>
        </p:txBody>
      </p:sp>
      <p:pic>
        <p:nvPicPr>
          <p:cNvPr id="3" name="Picture 2"/>
          <p:cNvPicPr>
            <a:picLocks noChangeAspect="1"/>
          </p:cNvPicPr>
          <p:nvPr/>
        </p:nvPicPr>
        <p:blipFill>
          <a:blip r:embed="rId3"/>
          <a:stretch>
            <a:fillRect/>
          </a:stretch>
        </p:blipFill>
        <p:spPr>
          <a:xfrm>
            <a:off x="0" y="1077895"/>
            <a:ext cx="9144000" cy="4478692"/>
          </a:xfrm>
          <a:prstGeom prst="rect">
            <a:avLst/>
          </a:prstGeom>
        </p:spPr>
      </p:pic>
    </p:spTree>
    <p:extLst>
      <p:ext uri="{BB962C8B-B14F-4D97-AF65-F5344CB8AC3E}">
        <p14:creationId xmlns:p14="http://schemas.microsoft.com/office/powerpoint/2010/main" val="2177793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23" y="2269"/>
            <a:ext cx="8229600" cy="894434"/>
          </a:xfrm>
        </p:spPr>
        <p:txBody>
          <a:bodyPr>
            <a:normAutofit/>
          </a:bodyPr>
          <a:lstStyle/>
          <a:p>
            <a:r>
              <a:rPr lang="en-US" sz="2600" dirty="0" smtClean="0">
                <a:solidFill>
                  <a:srgbClr val="558ED5"/>
                </a:solidFill>
                <a:latin typeface="Arial"/>
                <a:cs typeface="Arial"/>
              </a:rPr>
              <a:t>Tax Reform Pressures Mount</a:t>
            </a:r>
            <a:br>
              <a:rPr lang="en-US" sz="2600" dirty="0" smtClean="0">
                <a:solidFill>
                  <a:srgbClr val="558ED5"/>
                </a:solidFill>
                <a:latin typeface="Arial"/>
                <a:cs typeface="Arial"/>
              </a:rPr>
            </a:br>
            <a:r>
              <a:rPr lang="en-US" sz="2000" i="1" dirty="0" smtClean="0">
                <a:solidFill>
                  <a:srgbClr val="558ED5"/>
                </a:solidFill>
                <a:latin typeface="Arial"/>
                <a:cs typeface="Arial"/>
              </a:rPr>
              <a:t>Imbalance is part of public discourse   </a:t>
            </a:r>
            <a:endParaRPr lang="en-US" sz="2000" i="1" dirty="0">
              <a:solidFill>
                <a:srgbClr val="558ED5"/>
              </a:solidFill>
              <a:latin typeface="Arial"/>
              <a:cs typeface="Arial"/>
            </a:endParaRPr>
          </a:p>
        </p:txBody>
      </p:sp>
      <p:sp>
        <p:nvSpPr>
          <p:cNvPr id="6" name="TextBox 5"/>
          <p:cNvSpPr txBox="1"/>
          <p:nvPr/>
        </p:nvSpPr>
        <p:spPr>
          <a:xfrm>
            <a:off x="603835" y="3905017"/>
            <a:ext cx="7927962" cy="461665"/>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No control over financial bubble formation dynamics</a:t>
            </a:r>
            <a:endParaRPr lang="en-US" sz="2400" dirty="0">
              <a:solidFill>
                <a:srgbClr val="000000"/>
              </a:solidFill>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17</a:t>
            </a:fld>
            <a:endParaRPr lang="en-US"/>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9" name="TextBox 8"/>
          <p:cNvSpPr txBox="1"/>
          <p:nvPr/>
        </p:nvSpPr>
        <p:spPr>
          <a:xfrm>
            <a:off x="603835" y="2255261"/>
            <a:ext cx="7927962" cy="461665"/>
          </a:xfrm>
          <a:prstGeom prst="rect">
            <a:avLst/>
          </a:prstGeom>
          <a:solidFill>
            <a:srgbClr val="C6D9F1"/>
          </a:solidFill>
        </p:spPr>
        <p:txBody>
          <a:bodyPr wrap="square" rtlCol="0">
            <a:spAutoFit/>
          </a:bodyPr>
          <a:lstStyle/>
          <a:p>
            <a:pPr lvl="1" indent="-228600">
              <a:buFont typeface="Arial"/>
              <a:buChar char="•"/>
            </a:pPr>
            <a:r>
              <a:rPr lang="en-US" sz="2400" dirty="0" smtClean="0">
                <a:solidFill>
                  <a:srgbClr val="000000"/>
                </a:solidFill>
                <a:latin typeface="Arial"/>
                <a:cs typeface="Arial"/>
              </a:rPr>
              <a:t>Warren Buffet: “My tax rate lower than my secretary’s”</a:t>
            </a:r>
            <a:endParaRPr lang="en-US" sz="2400" dirty="0">
              <a:solidFill>
                <a:srgbClr val="000000"/>
              </a:solidFill>
              <a:latin typeface="Arial"/>
              <a:cs typeface="Arial"/>
            </a:endParaRPr>
          </a:p>
        </p:txBody>
      </p:sp>
      <p:sp>
        <p:nvSpPr>
          <p:cNvPr id="10" name="TextBox 9"/>
          <p:cNvSpPr txBox="1"/>
          <p:nvPr/>
        </p:nvSpPr>
        <p:spPr>
          <a:xfrm>
            <a:off x="603835" y="1218633"/>
            <a:ext cx="7927962" cy="830997"/>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Public access to private information now exposing tax avoidance schemes to a widening audience</a:t>
            </a:r>
            <a:endParaRPr lang="en-US" sz="2400" dirty="0">
              <a:solidFill>
                <a:srgbClr val="000000"/>
              </a:solidFill>
              <a:latin typeface="Arial"/>
              <a:cs typeface="Arial"/>
            </a:endParaRPr>
          </a:p>
        </p:txBody>
      </p:sp>
      <p:sp>
        <p:nvSpPr>
          <p:cNvPr id="11" name="TextBox 10"/>
          <p:cNvSpPr txBox="1"/>
          <p:nvPr/>
        </p:nvSpPr>
        <p:spPr>
          <a:xfrm>
            <a:off x="603835" y="5209963"/>
            <a:ext cx="7927962" cy="461665"/>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Widening wealth and income gaps between classes</a:t>
            </a:r>
            <a:endParaRPr lang="en-US" sz="2400" dirty="0">
              <a:solidFill>
                <a:srgbClr val="000000"/>
              </a:solidFill>
              <a:latin typeface="Arial"/>
              <a:cs typeface="Arial"/>
            </a:endParaRPr>
          </a:p>
        </p:txBody>
      </p:sp>
      <p:sp>
        <p:nvSpPr>
          <p:cNvPr id="12" name="TextBox 11"/>
          <p:cNvSpPr txBox="1"/>
          <p:nvPr/>
        </p:nvSpPr>
        <p:spPr>
          <a:xfrm>
            <a:off x="603835" y="2901845"/>
            <a:ext cx="7927962" cy="830997"/>
          </a:xfrm>
          <a:prstGeom prst="rect">
            <a:avLst/>
          </a:prstGeom>
          <a:solidFill>
            <a:srgbClr val="C6D9F1"/>
          </a:solidFill>
        </p:spPr>
        <p:txBody>
          <a:bodyPr wrap="square" rtlCol="0">
            <a:spAutoFit/>
          </a:bodyPr>
          <a:lstStyle/>
          <a:p>
            <a:pPr lvl="1" indent="-228600">
              <a:buFont typeface="Arial"/>
              <a:buChar char="•"/>
            </a:pPr>
            <a:r>
              <a:rPr lang="en-US" sz="2400" dirty="0" smtClean="0">
                <a:solidFill>
                  <a:srgbClr val="000000"/>
                </a:solidFill>
                <a:latin typeface="Arial"/>
                <a:cs typeface="Arial"/>
              </a:rPr>
              <a:t>Carried interest tax loophole in U.S. favoring private investment fund managers (&gt;$10 billion)</a:t>
            </a:r>
            <a:r>
              <a:rPr lang="en-US" sz="2400" baseline="30000" dirty="0" smtClean="0">
                <a:solidFill>
                  <a:srgbClr val="000000"/>
                </a:solidFill>
                <a:latin typeface="Arial"/>
                <a:cs typeface="Arial"/>
              </a:rPr>
              <a:t>6</a:t>
            </a:r>
            <a:r>
              <a:rPr lang="en-US" sz="2400" dirty="0" smtClean="0">
                <a:solidFill>
                  <a:srgbClr val="000000"/>
                </a:solidFill>
                <a:latin typeface="Arial"/>
                <a:cs typeface="Arial"/>
              </a:rPr>
              <a:t>  </a:t>
            </a:r>
            <a:endParaRPr lang="en-US" sz="2400" dirty="0">
              <a:solidFill>
                <a:srgbClr val="000000"/>
              </a:solidFill>
              <a:latin typeface="Arial"/>
              <a:cs typeface="Arial"/>
            </a:endParaRPr>
          </a:p>
        </p:txBody>
      </p:sp>
      <p:sp>
        <p:nvSpPr>
          <p:cNvPr id="13" name="TextBox 12"/>
          <p:cNvSpPr txBox="1"/>
          <p:nvPr/>
        </p:nvSpPr>
        <p:spPr>
          <a:xfrm>
            <a:off x="603835" y="4559359"/>
            <a:ext cx="7927962" cy="461665"/>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Recognition of and concern with valueless profit growth</a:t>
            </a:r>
            <a:endParaRPr lang="en-US" sz="2400" dirty="0">
              <a:solidFill>
                <a:srgbClr val="000000"/>
              </a:solidFill>
              <a:latin typeface="Arial"/>
              <a:cs typeface="Arial"/>
            </a:endParaRPr>
          </a:p>
        </p:txBody>
      </p:sp>
      <p:sp>
        <p:nvSpPr>
          <p:cNvPr id="14" name="TextBox 13"/>
          <p:cNvSpPr txBox="1"/>
          <p:nvPr/>
        </p:nvSpPr>
        <p:spPr>
          <a:xfrm>
            <a:off x="603835" y="5663095"/>
            <a:ext cx="7927962" cy="461665"/>
          </a:xfrm>
          <a:prstGeom prst="rect">
            <a:avLst/>
          </a:prstGeom>
          <a:solidFill>
            <a:srgbClr val="C6D9F1"/>
          </a:solidFill>
        </p:spPr>
        <p:txBody>
          <a:bodyPr wrap="square" rtlCol="0">
            <a:spAutoFit/>
          </a:bodyPr>
          <a:lstStyle/>
          <a:p>
            <a:pPr marL="458788" lvl="1" indent="-230188">
              <a:buFont typeface="Arial"/>
              <a:buChar char="•"/>
            </a:pPr>
            <a:r>
              <a:rPr lang="en-US" sz="2400" dirty="0">
                <a:solidFill>
                  <a:srgbClr val="000000"/>
                </a:solidFill>
                <a:latin typeface="Arial"/>
                <a:cs typeface="Arial"/>
              </a:rPr>
              <a:t>Richest 1</a:t>
            </a:r>
            <a:r>
              <a:rPr lang="en-US" sz="2400" dirty="0" smtClean="0">
                <a:solidFill>
                  <a:srgbClr val="000000"/>
                </a:solidFill>
                <a:latin typeface="Arial"/>
                <a:cs typeface="Arial"/>
              </a:rPr>
              <a:t>%</a:t>
            </a:r>
            <a:r>
              <a:rPr lang="mr-IN" sz="2400" dirty="0" smtClean="0">
                <a:solidFill>
                  <a:srgbClr val="000000"/>
                </a:solidFill>
                <a:latin typeface="Arial"/>
                <a:cs typeface="Arial"/>
              </a:rPr>
              <a:t>…</a:t>
            </a:r>
            <a:r>
              <a:rPr lang="en-US" sz="2400" dirty="0" smtClean="0">
                <a:solidFill>
                  <a:srgbClr val="000000"/>
                </a:solidFill>
                <a:latin typeface="Arial"/>
                <a:cs typeface="Arial"/>
              </a:rPr>
              <a:t>to </a:t>
            </a:r>
            <a:r>
              <a:rPr lang="en-US" sz="2400" dirty="0">
                <a:solidFill>
                  <a:srgbClr val="000000"/>
                </a:solidFill>
                <a:latin typeface="Arial"/>
                <a:cs typeface="Arial"/>
              </a:rPr>
              <a:t>own two-thirds of all wealth by </a:t>
            </a:r>
            <a:r>
              <a:rPr lang="en-US" sz="2400" dirty="0" smtClean="0">
                <a:solidFill>
                  <a:srgbClr val="000000"/>
                </a:solidFill>
                <a:latin typeface="Arial"/>
                <a:cs typeface="Arial"/>
              </a:rPr>
              <a:t>2030</a:t>
            </a:r>
            <a:r>
              <a:rPr lang="en-US" sz="2400" baseline="30000" dirty="0">
                <a:solidFill>
                  <a:srgbClr val="000000"/>
                </a:solidFill>
                <a:latin typeface="Arial"/>
                <a:cs typeface="Arial"/>
              </a:rPr>
              <a:t>7</a:t>
            </a:r>
          </a:p>
        </p:txBody>
      </p:sp>
      <p:sp>
        <p:nvSpPr>
          <p:cNvPr id="16" name="TextBox 15"/>
          <p:cNvSpPr txBox="1"/>
          <p:nvPr/>
        </p:nvSpPr>
        <p:spPr>
          <a:xfrm>
            <a:off x="5400528" y="6255099"/>
            <a:ext cx="2918250" cy="338554"/>
          </a:xfrm>
          <a:prstGeom prst="rect">
            <a:avLst/>
          </a:prstGeom>
          <a:noFill/>
        </p:spPr>
        <p:txBody>
          <a:bodyPr wrap="square" rtlCol="0">
            <a:spAutoFit/>
          </a:bodyPr>
          <a:lstStyle/>
          <a:p>
            <a:r>
              <a:rPr lang="en-US" sz="1600" baseline="30000" dirty="0" smtClean="0">
                <a:latin typeface="Arial"/>
                <a:cs typeface="Arial"/>
              </a:rPr>
              <a:t>7 </a:t>
            </a:r>
            <a:r>
              <a:rPr lang="en-US" sz="1600" dirty="0" err="1" smtClean="0">
                <a:latin typeface="Arial"/>
                <a:cs typeface="Arial"/>
              </a:rPr>
              <a:t>theguardian.com</a:t>
            </a:r>
            <a:r>
              <a:rPr lang="en-US" sz="1600" dirty="0">
                <a:latin typeface="Arial"/>
                <a:cs typeface="Arial"/>
              </a:rPr>
              <a:t> </a:t>
            </a:r>
            <a:r>
              <a:rPr lang="en-US" sz="1600" dirty="0" smtClean="0">
                <a:latin typeface="Arial"/>
                <a:cs typeface="Arial"/>
              </a:rPr>
              <a:t> 4/7/2018</a:t>
            </a:r>
            <a:endParaRPr lang="en-US" sz="1600" dirty="0">
              <a:latin typeface="Arial"/>
              <a:cs typeface="Arial"/>
            </a:endParaRPr>
          </a:p>
        </p:txBody>
      </p:sp>
      <p:sp>
        <p:nvSpPr>
          <p:cNvPr id="15" name="TextBox 14"/>
          <p:cNvSpPr txBox="1"/>
          <p:nvPr/>
        </p:nvSpPr>
        <p:spPr>
          <a:xfrm>
            <a:off x="603834" y="6255099"/>
            <a:ext cx="3675089" cy="338554"/>
          </a:xfrm>
          <a:prstGeom prst="rect">
            <a:avLst/>
          </a:prstGeom>
          <a:noFill/>
        </p:spPr>
        <p:txBody>
          <a:bodyPr wrap="square" rtlCol="0">
            <a:spAutoFit/>
          </a:bodyPr>
          <a:lstStyle/>
          <a:p>
            <a:r>
              <a:rPr lang="en-US" sz="1600" baseline="30000" dirty="0" smtClean="0">
                <a:latin typeface="Arial"/>
                <a:cs typeface="Arial"/>
              </a:rPr>
              <a:t>6</a:t>
            </a:r>
            <a:r>
              <a:rPr lang="en-US" sz="1600" dirty="0" smtClean="0">
                <a:latin typeface="Arial"/>
                <a:cs typeface="Arial"/>
              </a:rPr>
              <a:t>J.L.Mernit, Moyers &amp; Co., 6/23/2016</a:t>
            </a:r>
            <a:endParaRPr lang="en-US" sz="1600" dirty="0">
              <a:latin typeface="Arial"/>
              <a:cs typeface="Arial"/>
            </a:endParaRPr>
          </a:p>
        </p:txBody>
      </p:sp>
    </p:spTree>
    <p:extLst>
      <p:ext uri="{BB962C8B-B14F-4D97-AF65-F5344CB8AC3E}">
        <p14:creationId xmlns:p14="http://schemas.microsoft.com/office/powerpoint/2010/main" val="21608510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13" grpId="0" animBg="1"/>
      <p:bldP spid="14" grpId="0" animBg="1"/>
      <p:bldP spid="16"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08355" y="3248539"/>
            <a:ext cx="8305800" cy="461665"/>
          </a:xfrm>
          <a:prstGeom prst="rect">
            <a:avLst/>
          </a:prstGeom>
          <a:solidFill>
            <a:srgbClr val="C6D9F1"/>
          </a:solidFill>
        </p:spPr>
        <p:txBody>
          <a:bodyPr wrap="square" rtlCol="0">
            <a:spAutoFit/>
          </a:bodyPr>
          <a:lstStyle/>
          <a:p>
            <a:pPr lvl="1" indent="-228600">
              <a:buFont typeface="Arial"/>
              <a:buChar char="•"/>
            </a:pPr>
            <a:r>
              <a:rPr lang="en-US" sz="2400" dirty="0" smtClean="0">
                <a:solidFill>
                  <a:srgbClr val="000000"/>
                </a:solidFill>
                <a:latin typeface="Arial"/>
                <a:cs typeface="Arial"/>
              </a:rPr>
              <a:t>All needed data is (instantly) available</a:t>
            </a:r>
          </a:p>
        </p:txBody>
      </p:sp>
      <p:sp>
        <p:nvSpPr>
          <p:cNvPr id="3" name="Slide Number Placeholder 2"/>
          <p:cNvSpPr>
            <a:spLocks noGrp="1"/>
          </p:cNvSpPr>
          <p:nvPr>
            <p:ph type="sldNum" sz="quarter" idx="12"/>
          </p:nvPr>
        </p:nvSpPr>
        <p:spPr>
          <a:xfrm>
            <a:off x="6553200" y="6406261"/>
            <a:ext cx="2133600" cy="365125"/>
          </a:xfrm>
        </p:spPr>
        <p:txBody>
          <a:bodyPr/>
          <a:lstStyle/>
          <a:p>
            <a:fld id="{07A59A42-9855-3A4E-A05F-D559EAAA45FE}" type="slidenum">
              <a:rPr lang="en-US" smtClean="0"/>
              <a:t>18</a:t>
            </a:fld>
            <a:endParaRPr lang="en-US"/>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8" name="TextBox 7"/>
          <p:cNvSpPr txBox="1"/>
          <p:nvPr/>
        </p:nvSpPr>
        <p:spPr>
          <a:xfrm>
            <a:off x="408355" y="3926398"/>
            <a:ext cx="8305800" cy="461665"/>
          </a:xfrm>
          <a:prstGeom prst="rect">
            <a:avLst/>
          </a:prstGeom>
          <a:solidFill>
            <a:srgbClr val="C6D9F1"/>
          </a:solidFill>
        </p:spPr>
        <p:txBody>
          <a:bodyPr wrap="square" rtlCol="0">
            <a:spAutoFit/>
          </a:bodyPr>
          <a:lstStyle/>
          <a:p>
            <a:pPr lvl="1" indent="-228600">
              <a:buFont typeface="Arial"/>
              <a:buChar char="•"/>
            </a:pPr>
            <a:r>
              <a:rPr lang="en-US" sz="2400" dirty="0" smtClean="0">
                <a:solidFill>
                  <a:srgbClr val="000000"/>
                </a:solidFill>
                <a:latin typeface="Arial"/>
                <a:cs typeface="Arial"/>
              </a:rPr>
              <a:t>Self-regulated; </a:t>
            </a:r>
            <a:r>
              <a:rPr lang="en-US" sz="2400" dirty="0">
                <a:solidFill>
                  <a:srgbClr val="000000"/>
                </a:solidFill>
                <a:latin typeface="Arial"/>
                <a:cs typeface="Arial"/>
              </a:rPr>
              <a:t>No new bureaucracies </a:t>
            </a:r>
            <a:r>
              <a:rPr lang="en-US" sz="2400" dirty="0" smtClean="0">
                <a:solidFill>
                  <a:srgbClr val="000000"/>
                </a:solidFill>
                <a:latin typeface="Arial"/>
                <a:cs typeface="Arial"/>
              </a:rPr>
              <a:t>required</a:t>
            </a:r>
            <a:endParaRPr lang="en-US" sz="2400" dirty="0">
              <a:solidFill>
                <a:srgbClr val="000000"/>
              </a:solidFill>
              <a:latin typeface="Arial"/>
              <a:cs typeface="Arial"/>
            </a:endParaRPr>
          </a:p>
        </p:txBody>
      </p:sp>
      <p:sp>
        <p:nvSpPr>
          <p:cNvPr id="10" name="TextBox 9"/>
          <p:cNvSpPr txBox="1"/>
          <p:nvPr/>
        </p:nvSpPr>
        <p:spPr>
          <a:xfrm>
            <a:off x="408355" y="1286532"/>
            <a:ext cx="8305800" cy="461665"/>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NVAT is a profit tax</a:t>
            </a:r>
            <a:r>
              <a:rPr lang="en-US" sz="2400" baseline="30000" dirty="0" smtClean="0">
                <a:solidFill>
                  <a:srgbClr val="000000"/>
                </a:solidFill>
                <a:latin typeface="Arial"/>
                <a:cs typeface="Arial"/>
              </a:rPr>
              <a:t>8</a:t>
            </a:r>
            <a:r>
              <a:rPr lang="en-US" sz="2400" dirty="0" smtClean="0">
                <a:solidFill>
                  <a:srgbClr val="000000"/>
                </a:solidFill>
                <a:latin typeface="Arial"/>
                <a:cs typeface="Arial"/>
              </a:rPr>
              <a:t> to encourage reducing the wealth gap </a:t>
            </a:r>
            <a:endParaRPr lang="en-US" sz="2400" dirty="0">
              <a:solidFill>
                <a:srgbClr val="000000"/>
              </a:solidFill>
              <a:latin typeface="Arial"/>
              <a:cs typeface="Arial"/>
            </a:endParaRPr>
          </a:p>
        </p:txBody>
      </p:sp>
      <p:sp>
        <p:nvSpPr>
          <p:cNvPr id="12" name="TextBox 11"/>
          <p:cNvSpPr txBox="1"/>
          <p:nvPr/>
        </p:nvSpPr>
        <p:spPr>
          <a:xfrm>
            <a:off x="408355" y="2581538"/>
            <a:ext cx="8305800" cy="461665"/>
          </a:xfrm>
          <a:prstGeom prst="rect">
            <a:avLst/>
          </a:prstGeom>
          <a:solidFill>
            <a:srgbClr val="C6D9F1"/>
          </a:solidFill>
        </p:spPr>
        <p:txBody>
          <a:bodyPr wrap="square" rtlCol="0">
            <a:spAutoFit/>
          </a:bodyPr>
          <a:lstStyle/>
          <a:p>
            <a:pPr marL="228600" indent="-228600">
              <a:buFont typeface="Wingdings" charset="2"/>
              <a:buChar char="§"/>
            </a:pPr>
            <a:r>
              <a:rPr lang="en-US" sz="2400" dirty="0">
                <a:solidFill>
                  <a:srgbClr val="000000"/>
                </a:solidFill>
                <a:latin typeface="Arial"/>
                <a:cs typeface="Arial"/>
              </a:rPr>
              <a:t>Taxing at source of value generation (producers</a:t>
            </a:r>
            <a:r>
              <a:rPr lang="en-US" sz="2400" dirty="0" smtClean="0">
                <a:solidFill>
                  <a:srgbClr val="000000"/>
                </a:solidFill>
                <a:latin typeface="Arial"/>
                <a:cs typeface="Arial"/>
              </a:rPr>
              <a:t>):</a:t>
            </a:r>
            <a:endParaRPr lang="en-US" sz="2400" dirty="0">
              <a:solidFill>
                <a:srgbClr val="000000"/>
              </a:solidFill>
              <a:latin typeface="Arial"/>
              <a:cs typeface="Arial"/>
            </a:endParaRPr>
          </a:p>
        </p:txBody>
      </p:sp>
      <p:sp>
        <p:nvSpPr>
          <p:cNvPr id="11" name="TextBox 10"/>
          <p:cNvSpPr txBox="1"/>
          <p:nvPr/>
        </p:nvSpPr>
        <p:spPr>
          <a:xfrm>
            <a:off x="408355" y="4607850"/>
            <a:ext cx="8305800" cy="461665"/>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Start with Banking Sector</a:t>
            </a:r>
            <a:endParaRPr lang="en-US" sz="2400" dirty="0">
              <a:solidFill>
                <a:srgbClr val="000000"/>
              </a:solidFill>
              <a:latin typeface="Arial"/>
              <a:cs typeface="Arial"/>
            </a:endParaRPr>
          </a:p>
        </p:txBody>
      </p:sp>
      <p:sp>
        <p:nvSpPr>
          <p:cNvPr id="13" name="Title 1"/>
          <p:cNvSpPr txBox="1">
            <a:spLocks/>
          </p:cNvSpPr>
          <p:nvPr/>
        </p:nvSpPr>
        <p:spPr>
          <a:xfrm>
            <a:off x="457200" y="246498"/>
            <a:ext cx="8229600" cy="704373"/>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dirty="0" smtClean="0">
                <a:solidFill>
                  <a:srgbClr val="558ED5"/>
                </a:solidFill>
                <a:latin typeface="Arial"/>
                <a:cs typeface="Arial"/>
              </a:rPr>
              <a:t>NVAT</a:t>
            </a:r>
          </a:p>
          <a:p>
            <a:r>
              <a:rPr lang="en-US" sz="2200" i="1" dirty="0" smtClean="0">
                <a:solidFill>
                  <a:srgbClr val="558ED5"/>
                </a:solidFill>
                <a:latin typeface="Arial"/>
                <a:cs typeface="Arial"/>
              </a:rPr>
              <a:t>Restoring Balance</a:t>
            </a:r>
            <a:endParaRPr lang="en-US" sz="2200" i="1" dirty="0">
              <a:solidFill>
                <a:srgbClr val="558ED5"/>
              </a:solidFill>
              <a:latin typeface="Arial"/>
              <a:cs typeface="Arial"/>
            </a:endParaRPr>
          </a:p>
        </p:txBody>
      </p:sp>
      <p:sp>
        <p:nvSpPr>
          <p:cNvPr id="2" name="Rectangle 1"/>
          <p:cNvSpPr/>
          <p:nvPr/>
        </p:nvSpPr>
        <p:spPr>
          <a:xfrm>
            <a:off x="457200" y="6055101"/>
            <a:ext cx="3264160" cy="369332"/>
          </a:xfrm>
          <a:prstGeom prst="rect">
            <a:avLst/>
          </a:prstGeom>
        </p:spPr>
        <p:txBody>
          <a:bodyPr wrap="none">
            <a:spAutoFit/>
          </a:bodyPr>
          <a:lstStyle/>
          <a:p>
            <a:r>
              <a:rPr lang="en-US" baseline="30000" dirty="0" smtClean="0">
                <a:solidFill>
                  <a:srgbClr val="000000"/>
                </a:solidFill>
                <a:latin typeface="Arial"/>
                <a:cs typeface="Arial"/>
              </a:rPr>
              <a:t>8 </a:t>
            </a:r>
            <a:r>
              <a:rPr lang="en-US" dirty="0" smtClean="0">
                <a:solidFill>
                  <a:srgbClr val="000000"/>
                </a:solidFill>
                <a:latin typeface="Arial"/>
                <a:cs typeface="Arial"/>
              </a:rPr>
              <a:t>not </a:t>
            </a:r>
            <a:r>
              <a:rPr lang="en-US" dirty="0">
                <a:solidFill>
                  <a:srgbClr val="000000"/>
                </a:solidFill>
                <a:latin typeface="Arial"/>
                <a:cs typeface="Arial"/>
              </a:rPr>
              <a:t>a transaction or sales tax</a:t>
            </a:r>
          </a:p>
        </p:txBody>
      </p:sp>
      <p:sp>
        <p:nvSpPr>
          <p:cNvPr id="18" name="TextBox 17"/>
          <p:cNvSpPr txBox="1"/>
          <p:nvPr/>
        </p:nvSpPr>
        <p:spPr>
          <a:xfrm>
            <a:off x="408355" y="1929410"/>
            <a:ext cx="8305800" cy="461665"/>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Promotes profit reinvestment above profit distribution</a:t>
            </a:r>
            <a:endParaRPr lang="en-US" sz="2400" dirty="0">
              <a:solidFill>
                <a:srgbClr val="000000"/>
              </a:solidFill>
              <a:latin typeface="Arial"/>
              <a:cs typeface="Arial"/>
            </a:endParaRPr>
          </a:p>
        </p:txBody>
      </p:sp>
    </p:spTree>
    <p:extLst>
      <p:ext uri="{BB962C8B-B14F-4D97-AF65-F5344CB8AC3E}">
        <p14:creationId xmlns:p14="http://schemas.microsoft.com/office/powerpoint/2010/main" val="32396078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2" grpId="0" animBg="1"/>
      <p:bldP spid="11" grpId="0" animBg="1"/>
      <p:bldP spid="2" grpId="0"/>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499"/>
            <a:ext cx="8229600" cy="558396"/>
          </a:xfrm>
        </p:spPr>
        <p:txBody>
          <a:bodyPr>
            <a:normAutofit fontScale="90000"/>
          </a:bodyPr>
          <a:lstStyle/>
          <a:p>
            <a:r>
              <a:rPr lang="en-US" sz="2900" dirty="0" smtClean="0">
                <a:solidFill>
                  <a:srgbClr val="558ED5"/>
                </a:solidFill>
                <a:latin typeface="Arial"/>
                <a:cs typeface="Arial"/>
              </a:rPr>
              <a:t>NVAT</a:t>
            </a:r>
            <a:r>
              <a:rPr lang="en-US" sz="2800" dirty="0" smtClean="0">
                <a:solidFill>
                  <a:srgbClr val="558ED5"/>
                </a:solidFill>
                <a:latin typeface="Arial"/>
                <a:cs typeface="Arial"/>
              </a:rPr>
              <a:t/>
            </a:r>
            <a:br>
              <a:rPr lang="en-US" sz="2800" dirty="0" smtClean="0">
                <a:solidFill>
                  <a:srgbClr val="558ED5"/>
                </a:solidFill>
                <a:latin typeface="Arial"/>
                <a:cs typeface="Arial"/>
              </a:rPr>
            </a:br>
            <a:r>
              <a:rPr lang="en-US" sz="2200" dirty="0" smtClean="0">
                <a:solidFill>
                  <a:srgbClr val="558ED5"/>
                </a:solidFill>
                <a:latin typeface="Arial"/>
                <a:cs typeface="Arial"/>
              </a:rPr>
              <a:t>Implementation</a:t>
            </a:r>
            <a:endParaRPr lang="en-US" sz="2200" i="1" dirty="0">
              <a:solidFill>
                <a:srgbClr val="558ED5"/>
              </a:solidFill>
              <a:latin typeface="Arial"/>
              <a:cs typeface="Arial"/>
            </a:endParaRPr>
          </a:p>
        </p:txBody>
      </p:sp>
      <p:sp>
        <p:nvSpPr>
          <p:cNvPr id="6" name="TextBox 5"/>
          <p:cNvSpPr txBox="1"/>
          <p:nvPr/>
        </p:nvSpPr>
        <p:spPr>
          <a:xfrm>
            <a:off x="435940" y="2403506"/>
            <a:ext cx="8280167" cy="461665"/>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How to measure value recovery?</a:t>
            </a:r>
            <a:endParaRPr lang="en-US" sz="2400" dirty="0">
              <a:solidFill>
                <a:srgbClr val="000000"/>
              </a:solidFill>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19</a:t>
            </a:fld>
            <a:endParaRPr lang="en-US" dirty="0"/>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8" name="TextBox 7"/>
          <p:cNvSpPr txBox="1"/>
          <p:nvPr/>
        </p:nvSpPr>
        <p:spPr>
          <a:xfrm>
            <a:off x="435940" y="4229881"/>
            <a:ext cx="8280167" cy="461665"/>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Impose NVAT rate </a:t>
            </a:r>
            <a:r>
              <a:rPr lang="en-US" sz="2400" dirty="0">
                <a:solidFill>
                  <a:srgbClr val="000000"/>
                </a:solidFill>
                <a:latin typeface="Arial"/>
                <a:cs typeface="Arial"/>
              </a:rPr>
              <a:t>i</a:t>
            </a:r>
            <a:r>
              <a:rPr lang="en-US" sz="2400" dirty="0" smtClean="0">
                <a:solidFill>
                  <a:srgbClr val="000000"/>
                </a:solidFill>
                <a:latin typeface="Arial"/>
                <a:cs typeface="Arial"/>
              </a:rPr>
              <a:t>ncreases as VRR decreases</a:t>
            </a:r>
            <a:endParaRPr lang="en-US" sz="2400" dirty="0">
              <a:solidFill>
                <a:srgbClr val="000000"/>
              </a:solidFill>
              <a:latin typeface="Arial"/>
              <a:cs typeface="Arial"/>
            </a:endParaRPr>
          </a:p>
        </p:txBody>
      </p:sp>
      <p:sp>
        <p:nvSpPr>
          <p:cNvPr id="11" name="TextBox 10"/>
          <p:cNvSpPr txBox="1"/>
          <p:nvPr/>
        </p:nvSpPr>
        <p:spPr>
          <a:xfrm>
            <a:off x="435940" y="3088967"/>
            <a:ext cx="8280167" cy="892552"/>
          </a:xfrm>
          <a:prstGeom prst="rect">
            <a:avLst/>
          </a:prstGeom>
          <a:solidFill>
            <a:srgbClr val="C6D9F1"/>
          </a:solidFill>
        </p:spPr>
        <p:txBody>
          <a:bodyPr wrap="square" rtlCol="0">
            <a:spAutoFit/>
          </a:bodyPr>
          <a:lstStyle/>
          <a:p>
            <a:pPr algn="ctr"/>
            <a:r>
              <a:rPr lang="en-US" sz="2400" b="1" dirty="0" smtClean="0">
                <a:solidFill>
                  <a:srgbClr val="008000"/>
                </a:solidFill>
                <a:latin typeface="Arial"/>
                <a:cs typeface="Arial"/>
              </a:rPr>
              <a:t>Value Recovery Ratio</a:t>
            </a:r>
          </a:p>
          <a:p>
            <a:pPr algn="ctr"/>
            <a:r>
              <a:rPr lang="en-US" sz="2400" b="1" dirty="0" smtClean="0">
                <a:solidFill>
                  <a:srgbClr val="008000"/>
                </a:solidFill>
                <a:latin typeface="Arial"/>
                <a:cs typeface="Arial"/>
              </a:rPr>
              <a:t>VRR = %Value </a:t>
            </a:r>
            <a:r>
              <a:rPr lang="en-US" sz="2800" b="1" dirty="0" smtClean="0">
                <a:solidFill>
                  <a:srgbClr val="008000"/>
                </a:solidFill>
                <a:latin typeface="Avenir Medium"/>
                <a:cs typeface="Avenir Medium"/>
              </a:rPr>
              <a:t>÷</a:t>
            </a:r>
            <a:r>
              <a:rPr lang="en-US" sz="2400" b="1" dirty="0" smtClean="0">
                <a:solidFill>
                  <a:srgbClr val="008000"/>
                </a:solidFill>
                <a:latin typeface="Arial"/>
                <a:cs typeface="Arial"/>
              </a:rPr>
              <a:t> %Profit</a:t>
            </a:r>
            <a:endParaRPr lang="en-US" sz="2400" b="1" dirty="0">
              <a:solidFill>
                <a:srgbClr val="008000"/>
              </a:solidFill>
              <a:latin typeface="Arial"/>
              <a:cs typeface="Arial"/>
            </a:endParaRPr>
          </a:p>
        </p:txBody>
      </p:sp>
      <p:sp>
        <p:nvSpPr>
          <p:cNvPr id="13" name="TextBox 12"/>
          <p:cNvSpPr txBox="1"/>
          <p:nvPr/>
        </p:nvSpPr>
        <p:spPr>
          <a:xfrm>
            <a:off x="435940" y="1344843"/>
            <a:ext cx="8280167" cy="830997"/>
          </a:xfrm>
          <a:prstGeom prst="rect">
            <a:avLst/>
          </a:prstGeom>
          <a:solidFill>
            <a:srgbClr val="C6D9F1"/>
          </a:solidFill>
        </p:spPr>
        <p:txBody>
          <a:bodyPr wrap="square" rtlCol="0">
            <a:spAutoFit/>
          </a:bodyPr>
          <a:lstStyle/>
          <a:p>
            <a:pPr marL="228600" lvl="1" indent="-228600">
              <a:buFont typeface="Wingdings" charset="2"/>
              <a:buChar char="§"/>
              <a:tabLst>
                <a:tab pos="228600" algn="l"/>
              </a:tabLst>
            </a:pPr>
            <a:r>
              <a:rPr lang="en-US" sz="2400" dirty="0" smtClean="0">
                <a:solidFill>
                  <a:srgbClr val="000000"/>
                </a:solidFill>
                <a:latin typeface="Arial"/>
                <a:cs typeface="Arial"/>
              </a:rPr>
              <a:t>Design NVAT rate tiers to </a:t>
            </a:r>
            <a:r>
              <a:rPr lang="en-US" sz="2400" i="1" dirty="0" smtClean="0">
                <a:solidFill>
                  <a:srgbClr val="000000"/>
                </a:solidFill>
                <a:latin typeface="Arial"/>
                <a:cs typeface="Arial"/>
              </a:rPr>
              <a:t>reward </a:t>
            </a:r>
            <a:r>
              <a:rPr lang="en-US" sz="2400" i="1" dirty="0">
                <a:solidFill>
                  <a:srgbClr val="000000"/>
                </a:solidFill>
                <a:latin typeface="Arial"/>
                <a:cs typeface="Arial"/>
              </a:rPr>
              <a:t>p</a:t>
            </a:r>
            <a:r>
              <a:rPr lang="en-US" sz="2400" i="1" dirty="0" smtClean="0">
                <a:solidFill>
                  <a:srgbClr val="000000"/>
                </a:solidFill>
                <a:latin typeface="Arial"/>
                <a:cs typeface="Arial"/>
              </a:rPr>
              <a:t>rofit-making that recovers </a:t>
            </a:r>
            <a:r>
              <a:rPr lang="en-US" sz="2400" i="1" dirty="0">
                <a:solidFill>
                  <a:srgbClr val="000000"/>
                </a:solidFill>
                <a:latin typeface="Arial"/>
                <a:cs typeface="Arial"/>
              </a:rPr>
              <a:t>v</a:t>
            </a:r>
            <a:r>
              <a:rPr lang="en-US" sz="2400" i="1" dirty="0" smtClean="0">
                <a:solidFill>
                  <a:srgbClr val="000000"/>
                </a:solidFill>
                <a:latin typeface="Arial"/>
                <a:cs typeface="Arial"/>
              </a:rPr>
              <a:t>alue </a:t>
            </a:r>
            <a:r>
              <a:rPr lang="en-US" sz="2400" dirty="0" smtClean="0">
                <a:solidFill>
                  <a:srgbClr val="000000"/>
                </a:solidFill>
                <a:latin typeface="Arial"/>
                <a:cs typeface="Arial"/>
              </a:rPr>
              <a:t>over </a:t>
            </a:r>
            <a:r>
              <a:rPr lang="en-US" sz="2400" i="1" dirty="0" smtClean="0">
                <a:solidFill>
                  <a:srgbClr val="000000"/>
                </a:solidFill>
                <a:latin typeface="Arial"/>
                <a:cs typeface="Arial"/>
              </a:rPr>
              <a:t>profit-making that does not </a:t>
            </a:r>
            <a:endParaRPr lang="en-US" sz="2400" i="1" dirty="0">
              <a:solidFill>
                <a:srgbClr val="000000"/>
              </a:solidFill>
              <a:latin typeface="Arial"/>
              <a:cs typeface="Arial"/>
            </a:endParaRPr>
          </a:p>
        </p:txBody>
      </p:sp>
      <p:sp>
        <p:nvSpPr>
          <p:cNvPr id="9" name="TextBox 8"/>
          <p:cNvSpPr txBox="1"/>
          <p:nvPr/>
        </p:nvSpPr>
        <p:spPr>
          <a:xfrm>
            <a:off x="427893" y="4958666"/>
            <a:ext cx="8280167" cy="830997"/>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Implement NVAT together </a:t>
            </a:r>
            <a:r>
              <a:rPr lang="en-US" sz="2400" dirty="0">
                <a:solidFill>
                  <a:srgbClr val="000000"/>
                </a:solidFill>
                <a:latin typeface="Arial"/>
                <a:cs typeface="Arial"/>
              </a:rPr>
              <a:t>with </a:t>
            </a:r>
            <a:r>
              <a:rPr lang="en-US" sz="2400" dirty="0" smtClean="0">
                <a:solidFill>
                  <a:srgbClr val="000000"/>
                </a:solidFill>
                <a:latin typeface="Arial"/>
                <a:cs typeface="Arial"/>
              </a:rPr>
              <a:t>Investment Tax Credit to encourage </a:t>
            </a:r>
            <a:r>
              <a:rPr lang="en-US" sz="2400" dirty="0">
                <a:solidFill>
                  <a:srgbClr val="000000"/>
                </a:solidFill>
                <a:latin typeface="Arial"/>
                <a:cs typeface="Arial"/>
              </a:rPr>
              <a:t>new value generation by profit </a:t>
            </a:r>
            <a:r>
              <a:rPr lang="en-US" sz="2400" dirty="0" smtClean="0">
                <a:solidFill>
                  <a:srgbClr val="000000"/>
                </a:solidFill>
                <a:latin typeface="Arial"/>
                <a:cs typeface="Arial"/>
              </a:rPr>
              <a:t>reinvestment </a:t>
            </a:r>
            <a:endParaRPr lang="en-US" sz="2400" dirty="0">
              <a:solidFill>
                <a:srgbClr val="000000"/>
              </a:solidFill>
              <a:latin typeface="Arial"/>
              <a:cs typeface="Arial"/>
            </a:endParaRPr>
          </a:p>
        </p:txBody>
      </p:sp>
    </p:spTree>
    <p:extLst>
      <p:ext uri="{BB962C8B-B14F-4D97-AF65-F5344CB8AC3E}">
        <p14:creationId xmlns:p14="http://schemas.microsoft.com/office/powerpoint/2010/main" val="11851791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1" grpId="0" animBg="1"/>
      <p:bldP spid="13"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7A59A42-9855-3A4E-A05F-D559EAAA45FE}" type="slidenum">
              <a:rPr lang="en-US" smtClean="0"/>
              <a:t>2</a:t>
            </a:fld>
            <a:endParaRPr lang="en-US"/>
          </a:p>
        </p:txBody>
      </p:sp>
      <p:sp>
        <p:nvSpPr>
          <p:cNvPr id="7" name="TextBox 6"/>
          <p:cNvSpPr txBox="1"/>
          <p:nvPr/>
        </p:nvSpPr>
        <p:spPr>
          <a:xfrm>
            <a:off x="1674609" y="813599"/>
            <a:ext cx="5657850" cy="400110"/>
          </a:xfrm>
          <a:prstGeom prst="rect">
            <a:avLst/>
          </a:prstGeom>
          <a:noFill/>
        </p:spPr>
        <p:txBody>
          <a:bodyPr wrap="square" rtlCol="0">
            <a:spAutoFit/>
          </a:bodyPr>
          <a:lstStyle/>
          <a:p>
            <a:pPr algn="ctr"/>
            <a:r>
              <a:rPr lang="en-US" sz="2000" dirty="0">
                <a:solidFill>
                  <a:srgbClr val="000000"/>
                </a:solidFill>
                <a:latin typeface="Arial"/>
                <a:cs typeface="Arial"/>
              </a:rPr>
              <a:t>Contents</a:t>
            </a:r>
          </a:p>
        </p:txBody>
      </p:sp>
      <p:sp>
        <p:nvSpPr>
          <p:cNvPr id="2" name="Rectangle 1"/>
          <p:cNvSpPr/>
          <p:nvPr/>
        </p:nvSpPr>
        <p:spPr>
          <a:xfrm>
            <a:off x="552450" y="-2891"/>
            <a:ext cx="8077200" cy="800219"/>
          </a:xfrm>
          <a:prstGeom prst="rect">
            <a:avLst/>
          </a:prstGeom>
        </p:spPr>
        <p:txBody>
          <a:bodyPr wrap="square">
            <a:spAutoFit/>
          </a:bodyPr>
          <a:lstStyle/>
          <a:p>
            <a:pPr algn="ctr"/>
            <a:r>
              <a:rPr lang="en-US" sz="2600" b="1" dirty="0">
                <a:solidFill>
                  <a:srgbClr val="5E85D5"/>
                </a:solidFill>
                <a:latin typeface="Arial"/>
                <a:cs typeface="Arial"/>
              </a:rPr>
              <a:t>Introducing the Non Value Added Tax  </a:t>
            </a:r>
            <a:r>
              <a:rPr lang="en-US" sz="2600" b="1" dirty="0" smtClean="0">
                <a:solidFill>
                  <a:srgbClr val="5E85D5"/>
                </a:solidFill>
                <a:latin typeface="Arial"/>
                <a:cs typeface="Arial"/>
              </a:rPr>
              <a:t>(</a:t>
            </a:r>
            <a:r>
              <a:rPr lang="en-US" sz="2600" b="1" dirty="0">
                <a:solidFill>
                  <a:srgbClr val="5E85D5"/>
                </a:solidFill>
                <a:latin typeface="Arial"/>
                <a:cs typeface="Arial"/>
              </a:rPr>
              <a:t>NVAT)</a:t>
            </a:r>
            <a:endParaRPr lang="en-US" sz="2600" dirty="0">
              <a:solidFill>
                <a:srgbClr val="5E85D5"/>
              </a:solidFill>
              <a:latin typeface="Arial"/>
              <a:cs typeface="Arial"/>
            </a:endParaRPr>
          </a:p>
          <a:p>
            <a:pPr algn="ctr"/>
            <a:r>
              <a:rPr lang="en-US" sz="2000" i="1" dirty="0">
                <a:solidFill>
                  <a:srgbClr val="5E85D5"/>
                </a:solidFill>
                <a:latin typeface="Arial"/>
                <a:cs typeface="Arial"/>
              </a:rPr>
              <a:t>A Fiscal Tool to Combat Financial Instability</a:t>
            </a:r>
          </a:p>
        </p:txBody>
      </p:sp>
      <p:sp>
        <p:nvSpPr>
          <p:cNvPr id="9" name="Footer Placeholder 3"/>
          <p:cNvSpPr>
            <a:spLocks noGrp="1"/>
          </p:cNvSpPr>
          <p:nvPr>
            <p:ph type="ftr" sz="quarter" idx="11"/>
          </p:nvPr>
        </p:nvSpPr>
        <p:spPr>
          <a:xfrm>
            <a:off x="254000" y="6565003"/>
            <a:ext cx="1930400" cy="292997"/>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4" name="TextBox 3"/>
          <p:cNvSpPr txBox="1"/>
          <p:nvPr/>
        </p:nvSpPr>
        <p:spPr>
          <a:xfrm>
            <a:off x="1422882" y="1174731"/>
            <a:ext cx="6263332" cy="5416868"/>
          </a:xfrm>
          <a:prstGeom prst="rect">
            <a:avLst/>
          </a:prstGeom>
          <a:solidFill>
            <a:srgbClr val="C6D9F1"/>
          </a:solidFill>
        </p:spPr>
        <p:txBody>
          <a:bodyPr wrap="square" rtlCol="0">
            <a:spAutoFit/>
          </a:bodyPr>
          <a:lstStyle/>
          <a:p>
            <a:pPr marL="342900" indent="-342900">
              <a:buFont typeface="Wingdings" charset="2"/>
              <a:buChar char="§"/>
            </a:pPr>
            <a:r>
              <a:rPr lang="en-US" sz="2000" dirty="0">
                <a:latin typeface="Arial"/>
                <a:cs typeface="Arial"/>
              </a:rPr>
              <a:t>NVAT Background: New Economic Science </a:t>
            </a:r>
          </a:p>
          <a:p>
            <a:pPr marL="342900" indent="-342900">
              <a:buFont typeface="Wingdings" charset="2"/>
              <a:buChar char="§"/>
            </a:pPr>
            <a:r>
              <a:rPr lang="en-US" sz="2000" dirty="0" smtClean="0">
                <a:latin typeface="Arial"/>
                <a:cs typeface="Arial"/>
              </a:rPr>
              <a:t>Economic Models and Animal Spirits</a:t>
            </a:r>
          </a:p>
          <a:p>
            <a:pPr marL="342900" indent="-342900">
              <a:buFont typeface="Wingdings" charset="2"/>
              <a:buChar char="§"/>
            </a:pPr>
            <a:r>
              <a:rPr lang="en-US" sz="2000" dirty="0">
                <a:latin typeface="Arial"/>
                <a:cs typeface="Arial"/>
              </a:rPr>
              <a:t>Objectivity and </a:t>
            </a:r>
            <a:r>
              <a:rPr lang="en-US" sz="2000" dirty="0" smtClean="0">
                <a:latin typeface="Arial"/>
                <a:cs typeface="Arial"/>
              </a:rPr>
              <a:t>Subjectivity</a:t>
            </a:r>
          </a:p>
          <a:p>
            <a:pPr marL="342900" indent="-342900">
              <a:buFont typeface="Wingdings" charset="2"/>
              <a:buChar char="§"/>
            </a:pPr>
            <a:r>
              <a:rPr lang="en-US" sz="2000" dirty="0">
                <a:latin typeface="Arial"/>
                <a:cs typeface="Arial"/>
              </a:rPr>
              <a:t>Worth, Value, and </a:t>
            </a:r>
            <a:r>
              <a:rPr lang="en-US" sz="2000" dirty="0" smtClean="0">
                <a:latin typeface="Arial"/>
                <a:cs typeface="Arial"/>
              </a:rPr>
              <a:t>Profit</a:t>
            </a:r>
            <a:endParaRPr lang="en-US" sz="2000" dirty="0">
              <a:latin typeface="Arial"/>
              <a:cs typeface="Arial"/>
            </a:endParaRPr>
          </a:p>
          <a:p>
            <a:pPr marL="342900" indent="-342900">
              <a:buFont typeface="Wingdings" charset="2"/>
              <a:buChar char="§"/>
            </a:pPr>
            <a:r>
              <a:rPr lang="en-US" sz="2000" dirty="0">
                <a:solidFill>
                  <a:srgbClr val="008000"/>
                </a:solidFill>
                <a:latin typeface="Arial"/>
                <a:cs typeface="Arial"/>
              </a:rPr>
              <a:t>Three Basic Ideas </a:t>
            </a:r>
            <a:r>
              <a:rPr lang="mr-IN" sz="2000" dirty="0">
                <a:solidFill>
                  <a:srgbClr val="008000"/>
                </a:solidFill>
                <a:latin typeface="Arial"/>
                <a:cs typeface="Arial"/>
              </a:rPr>
              <a:t>–</a:t>
            </a:r>
            <a:r>
              <a:rPr lang="en-US" sz="2000" dirty="0">
                <a:solidFill>
                  <a:srgbClr val="008000"/>
                </a:solidFill>
                <a:latin typeface="Arial"/>
                <a:cs typeface="Arial"/>
              </a:rPr>
              <a:t> The First Principles of Thermo-economics </a:t>
            </a:r>
          </a:p>
          <a:p>
            <a:pPr marL="800100" lvl="1" indent="-342900">
              <a:buFont typeface="Arial"/>
              <a:buChar char="•"/>
            </a:pPr>
            <a:r>
              <a:rPr lang="en-US" sz="2000" dirty="0">
                <a:latin typeface="Arial"/>
                <a:cs typeface="Arial"/>
              </a:rPr>
              <a:t>Money Flow and Heat Flow</a:t>
            </a:r>
          </a:p>
          <a:p>
            <a:pPr marL="800100" lvl="1" indent="-342900">
              <a:buFont typeface="Arial"/>
              <a:buChar char="•"/>
            </a:pPr>
            <a:r>
              <a:rPr lang="en-US" sz="2000" dirty="0">
                <a:latin typeface="Arial"/>
                <a:cs typeface="Arial"/>
              </a:rPr>
              <a:t>Economic Temperature</a:t>
            </a:r>
          </a:p>
          <a:p>
            <a:pPr marL="800100" lvl="1" indent="-342900">
              <a:buFont typeface="Arial"/>
              <a:buChar char="•"/>
            </a:pPr>
            <a:r>
              <a:rPr lang="en-US" sz="2000" dirty="0">
                <a:latin typeface="Arial"/>
                <a:cs typeface="Arial"/>
              </a:rPr>
              <a:t>Profit and Entropy</a:t>
            </a:r>
          </a:p>
          <a:p>
            <a:pPr marL="342900" indent="-342900">
              <a:buFont typeface="Wingdings" charset="2"/>
              <a:buChar char="§"/>
            </a:pPr>
            <a:r>
              <a:rPr lang="en-US" sz="2000" dirty="0">
                <a:solidFill>
                  <a:srgbClr val="000000"/>
                </a:solidFill>
                <a:latin typeface="Arial"/>
                <a:cs typeface="Arial"/>
              </a:rPr>
              <a:t>New Indexes: </a:t>
            </a:r>
          </a:p>
          <a:p>
            <a:pPr marL="800100" lvl="1" indent="-342900">
              <a:buFont typeface="Arial"/>
              <a:buChar char="•"/>
            </a:pPr>
            <a:r>
              <a:rPr lang="en-US" sz="2000" dirty="0">
                <a:solidFill>
                  <a:srgbClr val="000000"/>
                </a:solidFill>
                <a:latin typeface="Arial"/>
                <a:cs typeface="Arial"/>
              </a:rPr>
              <a:t>Consumer-to-Producer Temperature Gradient</a:t>
            </a:r>
            <a:r>
              <a:rPr lang="en-US" sz="2000" baseline="30000" dirty="0">
                <a:latin typeface="Arial"/>
                <a:cs typeface="Arial"/>
              </a:rPr>
              <a:t>©</a:t>
            </a:r>
          </a:p>
          <a:p>
            <a:pPr marL="800100" lvl="1" indent="-342900">
              <a:buFont typeface="Arial"/>
              <a:buChar char="•"/>
            </a:pPr>
            <a:r>
              <a:rPr lang="en-US" sz="2000" dirty="0">
                <a:latin typeface="Arial"/>
                <a:cs typeface="Arial"/>
              </a:rPr>
              <a:t>Capital-to-Labor Income </a:t>
            </a:r>
            <a:r>
              <a:rPr lang="en-US" sz="2000" dirty="0" smtClean="0">
                <a:latin typeface="Arial"/>
                <a:cs typeface="Arial"/>
              </a:rPr>
              <a:t>Gap</a:t>
            </a:r>
            <a:r>
              <a:rPr lang="en-US" sz="2000" baseline="30000" dirty="0" smtClean="0">
                <a:latin typeface="Arial"/>
                <a:cs typeface="Arial"/>
              </a:rPr>
              <a:t>©</a:t>
            </a:r>
            <a:endParaRPr lang="en-US" sz="600" dirty="0">
              <a:latin typeface="Arial"/>
              <a:cs typeface="Arial"/>
            </a:endParaRPr>
          </a:p>
          <a:p>
            <a:pPr marL="342900" indent="-342900">
              <a:buFont typeface="Wingdings" charset="2"/>
              <a:buChar char="§"/>
            </a:pPr>
            <a:r>
              <a:rPr lang="en-US" sz="2000" dirty="0" smtClean="0">
                <a:solidFill>
                  <a:schemeClr val="bg1">
                    <a:lumMod val="50000"/>
                  </a:schemeClr>
                </a:solidFill>
                <a:latin typeface="Arial"/>
                <a:cs typeface="Arial"/>
              </a:rPr>
              <a:t>Imbalance </a:t>
            </a:r>
            <a:r>
              <a:rPr lang="en-US" sz="2000" dirty="0">
                <a:solidFill>
                  <a:schemeClr val="bg1">
                    <a:lumMod val="50000"/>
                  </a:schemeClr>
                </a:solidFill>
                <a:latin typeface="Arial"/>
                <a:cs typeface="Arial"/>
              </a:rPr>
              <a:t>Drives Wealth Gap </a:t>
            </a:r>
          </a:p>
          <a:p>
            <a:pPr marL="342900" indent="-342900">
              <a:buFont typeface="Wingdings" charset="2"/>
              <a:buChar char="§"/>
            </a:pPr>
            <a:r>
              <a:rPr lang="en-US" sz="2000" dirty="0">
                <a:solidFill>
                  <a:schemeClr val="bg1">
                    <a:lumMod val="50000"/>
                  </a:schemeClr>
                </a:solidFill>
                <a:latin typeface="Arial"/>
                <a:cs typeface="Arial"/>
              </a:rPr>
              <a:t>NVAT to Restore Balance</a:t>
            </a:r>
          </a:p>
          <a:p>
            <a:pPr marL="342900" indent="-342900">
              <a:buFont typeface="Wingdings" charset="2"/>
              <a:buChar char="§"/>
            </a:pPr>
            <a:r>
              <a:rPr lang="en-US" sz="2000" dirty="0">
                <a:solidFill>
                  <a:schemeClr val="bg1">
                    <a:lumMod val="50000"/>
                  </a:schemeClr>
                </a:solidFill>
                <a:latin typeface="Arial"/>
                <a:cs typeface="Arial"/>
              </a:rPr>
              <a:t>NVAT Helps Fund </a:t>
            </a:r>
            <a:r>
              <a:rPr lang="en-US" sz="2000" dirty="0" smtClean="0">
                <a:solidFill>
                  <a:schemeClr val="bg1">
                    <a:lumMod val="50000"/>
                  </a:schemeClr>
                </a:solidFill>
                <a:latin typeface="Arial"/>
                <a:cs typeface="Arial"/>
              </a:rPr>
              <a:t>Universal Basic Income </a:t>
            </a:r>
            <a:endParaRPr lang="en-US" sz="2000" dirty="0">
              <a:solidFill>
                <a:schemeClr val="bg1">
                  <a:lumMod val="50000"/>
                </a:schemeClr>
              </a:solidFill>
              <a:latin typeface="Arial"/>
              <a:cs typeface="Arial"/>
            </a:endParaRPr>
          </a:p>
          <a:p>
            <a:pPr marL="342900" indent="-342900">
              <a:buFont typeface="Wingdings" charset="2"/>
              <a:buChar char="§"/>
            </a:pPr>
            <a:r>
              <a:rPr lang="en-US" sz="2000" dirty="0">
                <a:solidFill>
                  <a:schemeClr val="bg1">
                    <a:lumMod val="50000"/>
                  </a:schemeClr>
                </a:solidFill>
                <a:latin typeface="Arial"/>
                <a:cs typeface="Arial"/>
              </a:rPr>
              <a:t>Conclusions &amp; Next Steps</a:t>
            </a:r>
          </a:p>
          <a:p>
            <a:pPr marL="342900" indent="-342900">
              <a:buFont typeface="Wingdings" charset="2"/>
              <a:buChar char="§"/>
            </a:pPr>
            <a:r>
              <a:rPr lang="en-US" sz="2000" dirty="0">
                <a:solidFill>
                  <a:schemeClr val="bg1">
                    <a:lumMod val="50000"/>
                  </a:schemeClr>
                </a:solidFill>
                <a:latin typeface="Arial"/>
                <a:cs typeface="Arial"/>
              </a:rPr>
              <a:t>Acknowledgments</a:t>
            </a:r>
          </a:p>
        </p:txBody>
      </p:sp>
    </p:spTree>
    <p:extLst>
      <p:ext uri="{BB962C8B-B14F-4D97-AF65-F5344CB8AC3E}">
        <p14:creationId xmlns:p14="http://schemas.microsoft.com/office/powerpoint/2010/main" val="213588733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499"/>
            <a:ext cx="8229600" cy="844828"/>
          </a:xfrm>
        </p:spPr>
        <p:txBody>
          <a:bodyPr>
            <a:noAutofit/>
          </a:bodyPr>
          <a:lstStyle/>
          <a:p>
            <a:r>
              <a:rPr lang="en-US" sz="2600" dirty="0" smtClean="0">
                <a:solidFill>
                  <a:srgbClr val="558ED5"/>
                </a:solidFill>
                <a:latin typeface="Arial"/>
                <a:cs typeface="Arial"/>
              </a:rPr>
              <a:t>NVAT and UBI</a:t>
            </a:r>
            <a:br>
              <a:rPr lang="en-US" sz="2600" dirty="0" smtClean="0">
                <a:solidFill>
                  <a:srgbClr val="558ED5"/>
                </a:solidFill>
                <a:latin typeface="Arial"/>
                <a:cs typeface="Arial"/>
              </a:rPr>
            </a:br>
            <a:r>
              <a:rPr lang="en-US" sz="2000" i="1" dirty="0" smtClean="0">
                <a:solidFill>
                  <a:srgbClr val="558ED5"/>
                </a:solidFill>
                <a:latin typeface="Arial"/>
                <a:cs typeface="Arial"/>
              </a:rPr>
              <a:t>A Self-Balancing Tax/Benefit System</a:t>
            </a:r>
            <a:r>
              <a:rPr lang="en-US" sz="2400" i="1" dirty="0" smtClean="0">
                <a:solidFill>
                  <a:srgbClr val="558ED5"/>
                </a:solidFill>
                <a:latin typeface="Arial"/>
                <a:cs typeface="Arial"/>
              </a:rPr>
              <a:t/>
            </a:r>
            <a:br>
              <a:rPr lang="en-US" sz="2400" i="1" dirty="0" smtClean="0">
                <a:solidFill>
                  <a:srgbClr val="558ED5"/>
                </a:solidFill>
                <a:latin typeface="Arial"/>
                <a:cs typeface="Arial"/>
              </a:rPr>
            </a:br>
            <a:endParaRPr lang="en-US" sz="2400" i="1" dirty="0">
              <a:solidFill>
                <a:srgbClr val="558ED5"/>
              </a:solidFill>
              <a:latin typeface="Arial"/>
              <a:cs typeface="Arial"/>
            </a:endParaRPr>
          </a:p>
        </p:txBody>
      </p:sp>
      <p:sp>
        <p:nvSpPr>
          <p:cNvPr id="6" name="TextBox 5"/>
          <p:cNvSpPr txBox="1"/>
          <p:nvPr/>
        </p:nvSpPr>
        <p:spPr>
          <a:xfrm>
            <a:off x="367905" y="1272663"/>
            <a:ext cx="8394700" cy="830997"/>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Growing concern that accelerating diffusion of robotics and artificial intelligence will lead to permanent unemployment </a:t>
            </a:r>
            <a:endParaRPr lang="en-US" sz="2400" dirty="0">
              <a:solidFill>
                <a:srgbClr val="000000"/>
              </a:solidFill>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20</a:t>
            </a:fld>
            <a:endParaRPr lang="en-US"/>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8" name="TextBox 7"/>
          <p:cNvSpPr txBox="1"/>
          <p:nvPr/>
        </p:nvSpPr>
        <p:spPr>
          <a:xfrm>
            <a:off x="367905" y="4517853"/>
            <a:ext cx="8394700" cy="830997"/>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As unemployment increase lowers value generation</a:t>
            </a:r>
            <a:r>
              <a:rPr lang="en-US" sz="2400" dirty="0">
                <a:solidFill>
                  <a:srgbClr val="000000"/>
                </a:solidFill>
                <a:latin typeface="Arial"/>
                <a:cs typeface="Arial"/>
              </a:rPr>
              <a:t>, NVAT </a:t>
            </a:r>
            <a:r>
              <a:rPr lang="en-US" sz="2400" dirty="0" smtClean="0">
                <a:solidFill>
                  <a:srgbClr val="000000"/>
                </a:solidFill>
                <a:latin typeface="Arial"/>
                <a:cs typeface="Arial"/>
              </a:rPr>
              <a:t>collection increase helps pay for increase in UBI payments </a:t>
            </a:r>
            <a:endParaRPr lang="en-US" sz="2400" dirty="0">
              <a:solidFill>
                <a:srgbClr val="000000"/>
              </a:solidFill>
              <a:latin typeface="Arial"/>
              <a:cs typeface="Arial"/>
            </a:endParaRPr>
          </a:p>
        </p:txBody>
      </p:sp>
      <p:sp>
        <p:nvSpPr>
          <p:cNvPr id="9" name="TextBox 8"/>
          <p:cNvSpPr txBox="1"/>
          <p:nvPr/>
        </p:nvSpPr>
        <p:spPr>
          <a:xfrm>
            <a:off x="367905" y="2103660"/>
            <a:ext cx="8394700" cy="461665"/>
          </a:xfrm>
          <a:prstGeom prst="rect">
            <a:avLst/>
          </a:prstGeom>
          <a:solidFill>
            <a:srgbClr val="C6D9F1"/>
          </a:solidFill>
        </p:spPr>
        <p:txBody>
          <a:bodyPr wrap="square" rtlCol="0">
            <a:spAutoFit/>
          </a:bodyPr>
          <a:lstStyle/>
          <a:p>
            <a:pPr marL="457200" indent="-288925">
              <a:buFont typeface="Arial"/>
              <a:buChar char="•"/>
            </a:pPr>
            <a:r>
              <a:rPr lang="en-US" sz="2400" dirty="0" smtClean="0">
                <a:solidFill>
                  <a:srgbClr val="000000"/>
                </a:solidFill>
                <a:latin typeface="Arial"/>
                <a:cs typeface="Arial"/>
              </a:rPr>
              <a:t>Service sector jobs, even high paying ones, under stress</a:t>
            </a:r>
            <a:endParaRPr lang="en-US" sz="2400" dirty="0">
              <a:solidFill>
                <a:srgbClr val="000000"/>
              </a:solidFill>
              <a:latin typeface="Arial"/>
              <a:cs typeface="Arial"/>
            </a:endParaRPr>
          </a:p>
        </p:txBody>
      </p:sp>
      <p:sp>
        <p:nvSpPr>
          <p:cNvPr id="10" name="TextBox 9"/>
          <p:cNvSpPr txBox="1"/>
          <p:nvPr/>
        </p:nvSpPr>
        <p:spPr>
          <a:xfrm>
            <a:off x="367905" y="2783994"/>
            <a:ext cx="8394700" cy="830997"/>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Universal Basic Income (UBI) ---- small trials underway, but no rigorous test results</a:t>
            </a:r>
            <a:endParaRPr lang="en-US" sz="2400" dirty="0">
              <a:solidFill>
                <a:srgbClr val="000000"/>
              </a:solidFill>
              <a:latin typeface="Arial"/>
              <a:cs typeface="Arial"/>
            </a:endParaRPr>
          </a:p>
        </p:txBody>
      </p:sp>
      <p:sp>
        <p:nvSpPr>
          <p:cNvPr id="11" name="TextBox 10"/>
          <p:cNvSpPr txBox="1"/>
          <p:nvPr/>
        </p:nvSpPr>
        <p:spPr>
          <a:xfrm>
            <a:off x="367905" y="3827323"/>
            <a:ext cx="8394700" cy="461665"/>
          </a:xfrm>
          <a:prstGeom prst="rect">
            <a:avLst/>
          </a:prstGeom>
          <a:solidFill>
            <a:srgbClr val="C6D9F1"/>
          </a:solidFill>
        </p:spPr>
        <p:txBody>
          <a:bodyPr wrap="square" rtlCol="0">
            <a:spAutoFit/>
          </a:bodyPr>
          <a:lstStyle/>
          <a:p>
            <a:pPr marL="228600" indent="-228600">
              <a:buFont typeface="Wingdings" charset="2"/>
              <a:buChar char="§"/>
            </a:pPr>
            <a:r>
              <a:rPr lang="en-US" sz="2400" dirty="0">
                <a:latin typeface="Arial"/>
                <a:cs typeface="Arial"/>
              </a:rPr>
              <a:t>NVAT can help to fund a future </a:t>
            </a:r>
            <a:r>
              <a:rPr lang="en-US" sz="2400" dirty="0" smtClean="0">
                <a:latin typeface="Arial"/>
                <a:cs typeface="Arial"/>
              </a:rPr>
              <a:t>UBI</a:t>
            </a:r>
            <a:endParaRPr lang="en-US" sz="2400" dirty="0">
              <a:latin typeface="Arial"/>
              <a:cs typeface="Arial"/>
            </a:endParaRPr>
          </a:p>
        </p:txBody>
      </p:sp>
      <p:sp>
        <p:nvSpPr>
          <p:cNvPr id="4" name="Rectangle 3"/>
          <p:cNvSpPr/>
          <p:nvPr/>
        </p:nvSpPr>
        <p:spPr>
          <a:xfrm>
            <a:off x="367905" y="5591838"/>
            <a:ext cx="8394700" cy="461665"/>
          </a:xfrm>
          <a:prstGeom prst="rect">
            <a:avLst/>
          </a:prstGeom>
          <a:solidFill>
            <a:srgbClr val="C6D9F1"/>
          </a:solidFill>
        </p:spPr>
        <p:txBody>
          <a:bodyPr wrap="square">
            <a:spAutoFit/>
          </a:bodyPr>
          <a:lstStyle/>
          <a:p>
            <a:pPr marL="228600" indent="-228600">
              <a:buFont typeface="Wingdings" charset="2"/>
              <a:buChar char="§"/>
            </a:pPr>
            <a:r>
              <a:rPr lang="en-US" sz="2400" dirty="0" smtClean="0">
                <a:latin typeface="Arial"/>
                <a:cs typeface="Arial"/>
              </a:rPr>
              <a:t>And vice-versa</a:t>
            </a:r>
            <a:endParaRPr lang="en-US" sz="2400" dirty="0">
              <a:latin typeface="Arial"/>
              <a:cs typeface="Arial"/>
            </a:endParaRPr>
          </a:p>
        </p:txBody>
      </p:sp>
    </p:spTree>
    <p:extLst>
      <p:ext uri="{BB962C8B-B14F-4D97-AF65-F5344CB8AC3E}">
        <p14:creationId xmlns:p14="http://schemas.microsoft.com/office/powerpoint/2010/main" val="27244990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178114"/>
            <a:ext cx="8229600" cy="632732"/>
          </a:xfrm>
        </p:spPr>
        <p:txBody>
          <a:bodyPr>
            <a:noAutofit/>
          </a:bodyPr>
          <a:lstStyle/>
          <a:p>
            <a:r>
              <a:rPr lang="en-US" sz="2600" dirty="0" smtClean="0">
                <a:solidFill>
                  <a:srgbClr val="558ED5"/>
                </a:solidFill>
                <a:latin typeface="Arial"/>
                <a:cs typeface="Arial"/>
              </a:rPr>
              <a:t>Conclusions</a:t>
            </a:r>
            <a:endParaRPr lang="en-US" sz="2600" i="1" dirty="0">
              <a:solidFill>
                <a:srgbClr val="558ED5"/>
              </a:solidFill>
              <a:latin typeface="Arial"/>
              <a:cs typeface="Arial"/>
            </a:endParaRPr>
          </a:p>
        </p:txBody>
      </p:sp>
      <p:sp>
        <p:nvSpPr>
          <p:cNvPr id="6" name="TextBox 5"/>
          <p:cNvSpPr txBox="1"/>
          <p:nvPr/>
        </p:nvSpPr>
        <p:spPr>
          <a:xfrm>
            <a:off x="397210" y="4696663"/>
            <a:ext cx="8318895" cy="1569660"/>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Develop CPTG and CLIG indexes worldwide</a:t>
            </a:r>
          </a:p>
          <a:p>
            <a:pPr marL="455613" lvl="1" indent="-227013">
              <a:buFont typeface="Arial"/>
              <a:buChar char="•"/>
            </a:pPr>
            <a:r>
              <a:rPr lang="en-US" sz="2400" dirty="0" smtClean="0">
                <a:solidFill>
                  <a:srgbClr val="000000"/>
                </a:solidFill>
                <a:latin typeface="Arial"/>
                <a:cs typeface="Arial"/>
              </a:rPr>
              <a:t>Data available at FRED Economic Data and OECD Data</a:t>
            </a:r>
          </a:p>
          <a:p>
            <a:pPr marL="455613" lvl="1" indent="-227013">
              <a:buFont typeface="Arial"/>
              <a:buChar char="•"/>
            </a:pPr>
            <a:r>
              <a:rPr lang="en-US" sz="2400" dirty="0" smtClean="0">
                <a:solidFill>
                  <a:srgbClr val="000000"/>
                </a:solidFill>
                <a:latin typeface="Arial"/>
                <a:cs typeface="Arial"/>
              </a:rPr>
              <a:t>Contact author for methodology:  </a:t>
            </a:r>
            <a:r>
              <a:rPr lang="en-US" sz="2400" dirty="0" smtClean="0">
                <a:solidFill>
                  <a:srgbClr val="000000"/>
                </a:solidFill>
                <a:latin typeface="Arial"/>
                <a:cs typeface="Arial"/>
                <a:hlinkClick r:id="rId3"/>
              </a:rPr>
              <a:t>aj@profitandentropy.com</a:t>
            </a:r>
            <a:r>
              <a:rPr lang="en-US" sz="2400" dirty="0" smtClean="0">
                <a:solidFill>
                  <a:srgbClr val="000000"/>
                </a:solidFill>
                <a:latin typeface="Arial"/>
                <a:cs typeface="Arial"/>
              </a:rPr>
              <a:t>  </a:t>
            </a:r>
            <a:endParaRPr lang="en-US" sz="2400" dirty="0">
              <a:solidFill>
                <a:srgbClr val="000000"/>
              </a:solidFill>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21</a:t>
            </a:fld>
            <a:endParaRPr lang="en-US"/>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9" name="TextBox 8"/>
          <p:cNvSpPr txBox="1"/>
          <p:nvPr/>
        </p:nvSpPr>
        <p:spPr>
          <a:xfrm>
            <a:off x="397212" y="3360400"/>
            <a:ext cx="8318896" cy="461665"/>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Develop and simulate NVAT implementation methodology </a:t>
            </a:r>
            <a:endParaRPr lang="en-US" sz="2400" dirty="0">
              <a:solidFill>
                <a:srgbClr val="000000"/>
              </a:solidFill>
              <a:latin typeface="Arial"/>
              <a:cs typeface="Arial"/>
            </a:endParaRPr>
          </a:p>
        </p:txBody>
      </p:sp>
      <p:sp>
        <p:nvSpPr>
          <p:cNvPr id="8" name="TextBox 7"/>
          <p:cNvSpPr txBox="1"/>
          <p:nvPr/>
        </p:nvSpPr>
        <p:spPr>
          <a:xfrm>
            <a:off x="397211" y="851378"/>
            <a:ext cx="8318896" cy="1938992"/>
          </a:xfrm>
          <a:prstGeom prst="rect">
            <a:avLst/>
          </a:prstGeom>
          <a:solidFill>
            <a:srgbClr val="C6D9F1"/>
          </a:solidFill>
        </p:spPr>
        <p:txBody>
          <a:bodyPr wrap="square" rtlCol="0">
            <a:spAutoFit/>
          </a:bodyPr>
          <a:lstStyle/>
          <a:p>
            <a:pPr marL="228600" indent="-228600">
              <a:buFont typeface="Wingdings" charset="2"/>
              <a:buChar char="§"/>
            </a:pPr>
            <a:r>
              <a:rPr lang="en-US" sz="2400" dirty="0" smtClean="0">
                <a:solidFill>
                  <a:srgbClr val="000000"/>
                </a:solidFill>
                <a:latin typeface="Arial"/>
                <a:cs typeface="Arial"/>
              </a:rPr>
              <a:t>Thermo-economic science counteracts ideological arguments for policy-making</a:t>
            </a:r>
          </a:p>
          <a:p>
            <a:pPr marL="228600" indent="-228600">
              <a:buFont typeface="Wingdings" charset="2"/>
              <a:buChar char="§"/>
            </a:pPr>
            <a:r>
              <a:rPr lang="en-US" sz="2400" dirty="0" smtClean="0">
                <a:solidFill>
                  <a:srgbClr val="000000"/>
                </a:solidFill>
                <a:latin typeface="Arial"/>
                <a:cs typeface="Arial"/>
              </a:rPr>
              <a:t>NVAT encourages profit reinvestment over distribution</a:t>
            </a:r>
          </a:p>
          <a:p>
            <a:pPr marL="228600" indent="-228600">
              <a:buFont typeface="Wingdings" charset="2"/>
              <a:buChar char="§"/>
            </a:pPr>
            <a:r>
              <a:rPr lang="en-US" sz="2400" dirty="0" smtClean="0">
                <a:solidFill>
                  <a:srgbClr val="000000"/>
                </a:solidFill>
                <a:latin typeface="Arial"/>
                <a:cs typeface="Arial"/>
              </a:rPr>
              <a:t>NVAT can complement UBI</a:t>
            </a:r>
          </a:p>
          <a:p>
            <a:pPr marL="228600" indent="-228600">
              <a:buFont typeface="Wingdings" charset="2"/>
              <a:buChar char="§"/>
            </a:pPr>
            <a:r>
              <a:rPr lang="en-US" sz="2400" dirty="0" smtClean="0">
                <a:solidFill>
                  <a:srgbClr val="000000"/>
                </a:solidFill>
                <a:latin typeface="Arial"/>
                <a:cs typeface="Arial"/>
              </a:rPr>
              <a:t>NVAT is simple, fair, easy to implement and self-regulating  </a:t>
            </a:r>
            <a:endParaRPr lang="en-US" sz="2400" dirty="0">
              <a:solidFill>
                <a:srgbClr val="000000"/>
              </a:solidFill>
              <a:latin typeface="Arial"/>
              <a:cs typeface="Arial"/>
            </a:endParaRPr>
          </a:p>
        </p:txBody>
      </p:sp>
      <p:sp>
        <p:nvSpPr>
          <p:cNvPr id="10" name="Title 1"/>
          <p:cNvSpPr txBox="1">
            <a:spLocks/>
          </p:cNvSpPr>
          <p:nvPr/>
        </p:nvSpPr>
        <p:spPr>
          <a:xfrm>
            <a:off x="397211" y="2801756"/>
            <a:ext cx="8318897" cy="51615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dirty="0" smtClean="0">
                <a:solidFill>
                  <a:srgbClr val="558ED5"/>
                </a:solidFill>
                <a:latin typeface="Arial"/>
                <a:cs typeface="Arial"/>
              </a:rPr>
              <a:t>Next Steps</a:t>
            </a:r>
            <a:endParaRPr lang="en-US" sz="2600" i="1" dirty="0">
              <a:solidFill>
                <a:srgbClr val="558ED5"/>
              </a:solidFill>
              <a:latin typeface="Arial"/>
              <a:cs typeface="Arial"/>
            </a:endParaRPr>
          </a:p>
        </p:txBody>
      </p:sp>
      <p:sp>
        <p:nvSpPr>
          <p:cNvPr id="11" name="TextBox 10"/>
          <p:cNvSpPr txBox="1"/>
          <p:nvPr/>
        </p:nvSpPr>
        <p:spPr>
          <a:xfrm>
            <a:off x="397209" y="4026230"/>
            <a:ext cx="8318896" cy="461665"/>
          </a:xfrm>
          <a:prstGeom prst="rect">
            <a:avLst/>
          </a:prstGeom>
          <a:solidFill>
            <a:srgbClr val="C6D9F1"/>
          </a:solidFill>
        </p:spPr>
        <p:txBody>
          <a:bodyPr wrap="square" rtlCol="0">
            <a:spAutoFit/>
          </a:bodyPr>
          <a:lstStyle/>
          <a:p>
            <a:pPr marL="225425" lvl="1" indent="-225425">
              <a:buFont typeface="Wingdings" charset="2"/>
              <a:buChar char="§"/>
            </a:pPr>
            <a:r>
              <a:rPr lang="en-US" sz="2400" dirty="0" smtClean="0">
                <a:solidFill>
                  <a:srgbClr val="000000"/>
                </a:solidFill>
                <a:latin typeface="Arial"/>
                <a:cs typeface="Arial"/>
              </a:rPr>
              <a:t>Test NVAT effects on profit bubble cycles </a:t>
            </a:r>
            <a:endParaRPr lang="en-US" sz="2400" dirty="0">
              <a:solidFill>
                <a:srgbClr val="000000"/>
              </a:solidFill>
              <a:latin typeface="Arial"/>
              <a:cs typeface="Arial"/>
            </a:endParaRPr>
          </a:p>
        </p:txBody>
      </p:sp>
    </p:spTree>
    <p:extLst>
      <p:ext uri="{BB962C8B-B14F-4D97-AF65-F5344CB8AC3E}">
        <p14:creationId xmlns:p14="http://schemas.microsoft.com/office/powerpoint/2010/main" val="26781214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8"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7A59A42-9855-3A4E-A05F-D559EAAA45FE}" type="slidenum">
              <a:rPr lang="en-US" smtClean="0"/>
              <a:t>22</a:t>
            </a:fld>
            <a:endParaRPr lang="en-US" dirty="0"/>
          </a:p>
        </p:txBody>
      </p:sp>
      <p:sp>
        <p:nvSpPr>
          <p:cNvPr id="7" name="TextBox 6"/>
          <p:cNvSpPr txBox="1"/>
          <p:nvPr/>
        </p:nvSpPr>
        <p:spPr>
          <a:xfrm>
            <a:off x="234950" y="354042"/>
            <a:ext cx="8731250" cy="492443"/>
          </a:xfrm>
          <a:prstGeom prst="rect">
            <a:avLst/>
          </a:prstGeom>
          <a:noFill/>
        </p:spPr>
        <p:txBody>
          <a:bodyPr wrap="square" rtlCol="0">
            <a:spAutoFit/>
          </a:bodyPr>
          <a:lstStyle/>
          <a:p>
            <a:pPr algn="ctr"/>
            <a:r>
              <a:rPr lang="en-US" sz="2600" dirty="0" smtClean="0">
                <a:solidFill>
                  <a:srgbClr val="558ED5"/>
                </a:solidFill>
                <a:latin typeface="Arial"/>
                <a:cs typeface="Arial"/>
              </a:rPr>
              <a:t>Acknowledgments </a:t>
            </a:r>
            <a:endParaRPr lang="en-US" sz="2600" b="1" dirty="0">
              <a:solidFill>
                <a:srgbClr val="558ED5"/>
              </a:solidFill>
              <a:latin typeface="Arial"/>
              <a:cs typeface="Arial"/>
            </a:endParaRPr>
          </a:p>
        </p:txBody>
      </p:sp>
      <p:sp>
        <p:nvSpPr>
          <p:cNvPr id="8" name="TextBox 7"/>
          <p:cNvSpPr txBox="1"/>
          <p:nvPr/>
        </p:nvSpPr>
        <p:spPr>
          <a:xfrm>
            <a:off x="252277" y="1337756"/>
            <a:ext cx="8655309" cy="4133439"/>
          </a:xfrm>
          <a:prstGeom prst="rect">
            <a:avLst/>
          </a:prstGeom>
          <a:solidFill>
            <a:srgbClr val="C6D9F1"/>
          </a:solidFill>
        </p:spPr>
        <p:txBody>
          <a:bodyPr wrap="square" rtlCol="0">
            <a:spAutoFit/>
          </a:bodyPr>
          <a:lstStyle/>
          <a:p>
            <a:pPr>
              <a:lnSpc>
                <a:spcPct val="110000"/>
              </a:lnSpc>
            </a:pPr>
            <a:r>
              <a:rPr lang="en-US" sz="1200" b="1" dirty="0" smtClean="0"/>
              <a:t>Don Weeden</a:t>
            </a:r>
            <a:r>
              <a:rPr lang="en-US" sz="1200" dirty="0" smtClean="0"/>
              <a:t>, pioneer in </a:t>
            </a:r>
            <a:r>
              <a:rPr lang="en-US" sz="1200" dirty="0"/>
              <a:t>Silicon </a:t>
            </a:r>
            <a:r>
              <a:rPr lang="en-US" sz="1200" dirty="0" smtClean="0"/>
              <a:t>Valley financing, offered </a:t>
            </a:r>
            <a:r>
              <a:rPr lang="en-US" sz="1200" dirty="0"/>
              <a:t>wisdom </a:t>
            </a:r>
            <a:r>
              <a:rPr lang="en-US" sz="1200" dirty="0" smtClean="0"/>
              <a:t>on role of finance in providing </a:t>
            </a:r>
            <a:r>
              <a:rPr lang="en-US" sz="1200" dirty="0"/>
              <a:t>liquidity </a:t>
            </a:r>
            <a:r>
              <a:rPr lang="en-US" sz="1200" dirty="0" smtClean="0"/>
              <a:t>and </a:t>
            </a:r>
            <a:r>
              <a:rPr lang="en-US" sz="1200" dirty="0"/>
              <a:t>protecting value</a:t>
            </a:r>
            <a:r>
              <a:rPr lang="en-US" sz="1200" dirty="0" smtClean="0"/>
              <a:t>.</a:t>
            </a:r>
          </a:p>
          <a:p>
            <a:pPr>
              <a:lnSpc>
                <a:spcPct val="110000"/>
              </a:lnSpc>
            </a:pPr>
            <a:r>
              <a:rPr lang="en-US" sz="1200" b="1" dirty="0"/>
              <a:t>Ted Lehman</a:t>
            </a:r>
            <a:r>
              <a:rPr lang="en-US" sz="1200" dirty="0"/>
              <a:t>, former CEO of T.H. Lehman and Co., encouraged adding psychological basis for post-Enlightenment thinking</a:t>
            </a:r>
            <a:r>
              <a:rPr lang="en-US" sz="1200" dirty="0" smtClean="0"/>
              <a:t>.</a:t>
            </a:r>
          </a:p>
          <a:p>
            <a:pPr>
              <a:lnSpc>
                <a:spcPct val="110000"/>
              </a:lnSpc>
            </a:pPr>
            <a:r>
              <a:rPr lang="en-US" sz="1200" dirty="0"/>
              <a:t>The late </a:t>
            </a:r>
            <a:r>
              <a:rPr lang="en-US" sz="1200" b="1" dirty="0"/>
              <a:t>John Dobrin</a:t>
            </a:r>
            <a:r>
              <a:rPr lang="en-US" sz="1200" dirty="0"/>
              <a:t>, former U.S. Dept. of </a:t>
            </a:r>
            <a:r>
              <a:rPr lang="en-US" sz="1200" dirty="0" smtClean="0"/>
              <a:t>State Political Officer</a:t>
            </a:r>
            <a:r>
              <a:rPr lang="en-US" sz="1200" dirty="0"/>
              <a:t>, </a:t>
            </a:r>
            <a:r>
              <a:rPr lang="en-US" sz="1200" dirty="0" smtClean="0"/>
              <a:t>helped place </a:t>
            </a:r>
            <a:r>
              <a:rPr lang="en-US" sz="1200" dirty="0"/>
              <a:t>our work in context of contemporary economic thought</a:t>
            </a:r>
            <a:r>
              <a:rPr lang="en-US" sz="1200" dirty="0" smtClean="0"/>
              <a:t>.</a:t>
            </a:r>
          </a:p>
          <a:p>
            <a:pPr>
              <a:lnSpc>
                <a:spcPct val="110000"/>
              </a:lnSpc>
            </a:pPr>
            <a:r>
              <a:rPr lang="en-US" sz="1200" b="1" dirty="0" smtClean="0"/>
              <a:t>David </a:t>
            </a:r>
            <a:r>
              <a:rPr lang="en-US" sz="1200" b="1" dirty="0"/>
              <a:t>Golden</a:t>
            </a:r>
            <a:r>
              <a:rPr lang="en-US" sz="1200" dirty="0"/>
              <a:t>, Consulting Professor, Mech. Eng., Stanford University, challenged how we brought subjectivity into objective science.</a:t>
            </a:r>
          </a:p>
          <a:p>
            <a:pPr>
              <a:lnSpc>
                <a:spcPct val="110000"/>
              </a:lnSpc>
            </a:pPr>
            <a:r>
              <a:rPr lang="en-US" sz="1200" b="1" dirty="0" smtClean="0"/>
              <a:t>Robert </a:t>
            </a:r>
            <a:r>
              <a:rPr lang="en-US" sz="1200" b="1" dirty="0"/>
              <a:t>Wolf</a:t>
            </a:r>
            <a:r>
              <a:rPr lang="en-US" sz="1200" dirty="0"/>
              <a:t>, </a:t>
            </a:r>
            <a:r>
              <a:rPr lang="en-US" sz="1200" dirty="0" smtClean="0"/>
              <a:t>Prof. </a:t>
            </a:r>
            <a:r>
              <a:rPr lang="en-US" sz="1200" dirty="0"/>
              <a:t>Emeritus </a:t>
            </a:r>
            <a:r>
              <a:rPr lang="en-US" sz="1200" dirty="0" smtClean="0"/>
              <a:t>, </a:t>
            </a:r>
            <a:r>
              <a:rPr lang="en-US" sz="1200" dirty="0"/>
              <a:t>Physics, Harvey Mudd College, </a:t>
            </a:r>
            <a:r>
              <a:rPr lang="en-US" sz="1200" dirty="0" smtClean="0"/>
              <a:t>probed the </a:t>
            </a:r>
            <a:r>
              <a:rPr lang="en-US" sz="1200" dirty="0"/>
              <a:t>structure and substance of our developing </a:t>
            </a:r>
            <a:r>
              <a:rPr lang="en-US" sz="1200" dirty="0" smtClean="0"/>
              <a:t>revisions. </a:t>
            </a:r>
            <a:endParaRPr lang="en-US" sz="1200" dirty="0"/>
          </a:p>
          <a:p>
            <a:pPr>
              <a:lnSpc>
                <a:spcPct val="110000"/>
              </a:lnSpc>
            </a:pPr>
            <a:r>
              <a:rPr lang="en-US" sz="1200" dirty="0"/>
              <a:t>The late </a:t>
            </a:r>
            <a:r>
              <a:rPr lang="en-US" sz="1200" b="1" dirty="0"/>
              <a:t>Ab Kader</a:t>
            </a:r>
            <a:r>
              <a:rPr lang="en-US" sz="1200" dirty="0"/>
              <a:t>, energy-trading software engineer during the Enron debacle, introduced us to paradoxes in trading mentality. </a:t>
            </a:r>
          </a:p>
          <a:p>
            <a:pPr>
              <a:lnSpc>
                <a:spcPct val="110000"/>
              </a:lnSpc>
            </a:pPr>
            <a:r>
              <a:rPr lang="en-US" sz="1200" dirty="0"/>
              <a:t>The late Nobel laureate </a:t>
            </a:r>
            <a:r>
              <a:rPr lang="en-US" sz="1200" b="1" dirty="0"/>
              <a:t>Elinor Ostrom</a:t>
            </a:r>
            <a:r>
              <a:rPr lang="en-US" sz="1200" dirty="0"/>
              <a:t>, after reviewing an early version, suggested we keep experimental tests simple and practical.</a:t>
            </a:r>
          </a:p>
          <a:p>
            <a:pPr>
              <a:lnSpc>
                <a:spcPct val="110000"/>
              </a:lnSpc>
            </a:pPr>
            <a:r>
              <a:rPr lang="en-US" sz="1200" b="1" dirty="0"/>
              <a:t>George Ellis</a:t>
            </a:r>
            <a:r>
              <a:rPr lang="en-US" sz="1200" dirty="0"/>
              <a:t>, Prof. Emeritus, U. Capetown, suggested waveform collapse symmetry breakdown mimics asymmetry in thermoeconomics.</a:t>
            </a:r>
          </a:p>
          <a:p>
            <a:pPr>
              <a:lnSpc>
                <a:spcPct val="110000"/>
              </a:lnSpc>
            </a:pPr>
            <a:r>
              <a:rPr lang="en-US" sz="1200" b="1" dirty="0" smtClean="0"/>
              <a:t>Fred </a:t>
            </a:r>
            <a:r>
              <a:rPr lang="en-US" sz="1200" b="1" dirty="0"/>
              <a:t>Khorasani</a:t>
            </a:r>
            <a:r>
              <a:rPr lang="en-US" sz="1200" dirty="0"/>
              <a:t>, </a:t>
            </a:r>
            <a:r>
              <a:rPr lang="en-US" sz="1200" dirty="0" smtClean="0"/>
              <a:t>pioneer </a:t>
            </a:r>
            <a:r>
              <a:rPr lang="en-US" sz="1200" dirty="0"/>
              <a:t>in </a:t>
            </a:r>
            <a:r>
              <a:rPr lang="en-US" sz="1200" dirty="0" smtClean="0"/>
              <a:t>Silicon Valley “statistical thinking”, </a:t>
            </a:r>
            <a:r>
              <a:rPr lang="en-US" sz="1200" dirty="0"/>
              <a:t>provided insight into organizing our data comparison testing </a:t>
            </a:r>
            <a:r>
              <a:rPr lang="en-US" sz="1200" dirty="0" smtClean="0"/>
              <a:t>examples.</a:t>
            </a:r>
          </a:p>
          <a:p>
            <a:pPr>
              <a:lnSpc>
                <a:spcPct val="110000"/>
              </a:lnSpc>
            </a:pPr>
            <a:r>
              <a:rPr lang="en-US" sz="1200" dirty="0" smtClean="0"/>
              <a:t>The </a:t>
            </a:r>
            <a:r>
              <a:rPr lang="en-US" sz="1200" dirty="0"/>
              <a:t>late Nobel Laureate </a:t>
            </a:r>
            <a:r>
              <a:rPr lang="en-US" sz="1200" b="1" dirty="0" smtClean="0"/>
              <a:t>Kenneth </a:t>
            </a:r>
            <a:r>
              <a:rPr lang="en-US" sz="1200" b="1" dirty="0"/>
              <a:t>Arrow</a:t>
            </a:r>
            <a:r>
              <a:rPr lang="en-US" sz="1200" dirty="0"/>
              <a:t>, </a:t>
            </a:r>
            <a:r>
              <a:rPr lang="en-US" sz="1200" dirty="0" smtClean="0"/>
              <a:t>challenged </a:t>
            </a:r>
            <a:r>
              <a:rPr lang="en-US" sz="1200" dirty="0"/>
              <a:t>us </a:t>
            </a:r>
            <a:r>
              <a:rPr lang="en-US" sz="1200" dirty="0" smtClean="0"/>
              <a:t>to better distinguish between value-added and non-value-added profits. </a:t>
            </a:r>
          </a:p>
          <a:p>
            <a:pPr>
              <a:lnSpc>
                <a:spcPct val="110000"/>
              </a:lnSpc>
            </a:pPr>
            <a:r>
              <a:rPr lang="en-US" sz="1200" b="1" dirty="0" smtClean="0"/>
              <a:t>Michael </a:t>
            </a:r>
            <a:r>
              <a:rPr lang="en-US" sz="1200" b="1" dirty="0"/>
              <a:t>Reich</a:t>
            </a:r>
            <a:r>
              <a:rPr lang="en-US" sz="1200" dirty="0"/>
              <a:t>, Professor, </a:t>
            </a:r>
            <a:r>
              <a:rPr lang="en-US" sz="1200" dirty="0" smtClean="0"/>
              <a:t>Economics, U.C</a:t>
            </a:r>
            <a:r>
              <a:rPr lang="en-US" sz="1200" dirty="0"/>
              <a:t>. Berkeley, </a:t>
            </a:r>
            <a:r>
              <a:rPr lang="en-US" sz="1200" dirty="0" smtClean="0"/>
              <a:t>provided questions that led to improved testing of our new macroeconomic index.</a:t>
            </a:r>
          </a:p>
          <a:p>
            <a:endParaRPr lang="en-US" sz="1200" dirty="0"/>
          </a:p>
          <a:p>
            <a:pPr>
              <a:lnSpc>
                <a:spcPct val="110000"/>
              </a:lnSpc>
            </a:pPr>
            <a:r>
              <a:rPr lang="en-US" sz="1200" dirty="0"/>
              <a:t>Others whose comments and criticisms encouraged </a:t>
            </a:r>
            <a:r>
              <a:rPr lang="en-US" sz="1200" dirty="0" smtClean="0"/>
              <a:t>us </a:t>
            </a:r>
            <a:r>
              <a:rPr lang="en-US" sz="1200" dirty="0"/>
              <a:t>include Professor </a:t>
            </a:r>
            <a:r>
              <a:rPr lang="en-US" sz="1200" b="1" dirty="0"/>
              <a:t>Geoffrey West </a:t>
            </a:r>
            <a:r>
              <a:rPr lang="en-US" sz="1200" dirty="0"/>
              <a:t>of Santa Fe </a:t>
            </a:r>
            <a:r>
              <a:rPr lang="en-US" sz="1200" dirty="0" smtClean="0"/>
              <a:t>Institute, </a:t>
            </a:r>
            <a:r>
              <a:rPr lang="en-US" sz="1200" dirty="0"/>
              <a:t>Dr</a:t>
            </a:r>
            <a:r>
              <a:rPr lang="en-US" sz="1200" dirty="0" smtClean="0"/>
              <a:t>. </a:t>
            </a:r>
            <a:r>
              <a:rPr lang="en-US" sz="1200" b="1" dirty="0"/>
              <a:t>Darrel </a:t>
            </a:r>
            <a:r>
              <a:rPr lang="en-US" sz="1200" b="1" dirty="0" smtClean="0"/>
              <a:t>Mank </a:t>
            </a:r>
            <a:r>
              <a:rPr lang="en-US" sz="1200" dirty="0" smtClean="0"/>
              <a:t>of Santa Clara University, and </a:t>
            </a:r>
            <a:r>
              <a:rPr lang="en-US" sz="1200" dirty="0"/>
              <a:t>Professor Emeritus </a:t>
            </a:r>
            <a:r>
              <a:rPr lang="en-US" sz="1200" b="1" dirty="0"/>
              <a:t>Walter Harrison </a:t>
            </a:r>
            <a:r>
              <a:rPr lang="en-US" sz="1200" dirty="0"/>
              <a:t>of Stanford University.   We are indebted to Prof</a:t>
            </a:r>
            <a:r>
              <a:rPr lang="en-US" sz="1200" b="1" dirty="0"/>
              <a:t>. Jerome Mathis </a:t>
            </a:r>
            <a:r>
              <a:rPr lang="en-US" sz="1200" dirty="0"/>
              <a:t>of Paris-Dauphine, whose detailed questioning early in the process expanded our economic vocabulary. </a:t>
            </a:r>
            <a:r>
              <a:rPr lang="en-US" sz="1200" dirty="0" smtClean="0"/>
              <a:t>  </a:t>
            </a:r>
          </a:p>
          <a:p>
            <a:pPr>
              <a:lnSpc>
                <a:spcPct val="110000"/>
              </a:lnSpc>
            </a:pPr>
            <a:endParaRPr lang="en-US" sz="1200" dirty="0" smtClean="0"/>
          </a:p>
          <a:p>
            <a:pPr>
              <a:lnSpc>
                <a:spcPct val="110000"/>
              </a:lnSpc>
            </a:pPr>
            <a:r>
              <a:rPr lang="en-US" sz="1200" dirty="0"/>
              <a:t>W</a:t>
            </a:r>
            <a:r>
              <a:rPr lang="en-US" sz="1200" dirty="0" smtClean="0"/>
              <a:t>e also wish </a:t>
            </a:r>
            <a:r>
              <a:rPr lang="en-US" sz="1200" dirty="0"/>
              <a:t>to </a:t>
            </a:r>
            <a:r>
              <a:rPr lang="en-US" sz="1200" dirty="0" smtClean="0"/>
              <a:t>thank Franklin </a:t>
            </a:r>
            <a:r>
              <a:rPr lang="en-US" sz="1200" dirty="0"/>
              <a:t>Jonath, </a:t>
            </a:r>
            <a:r>
              <a:rPr lang="en-US" sz="1200" dirty="0" smtClean="0"/>
              <a:t>Beverly </a:t>
            </a:r>
            <a:r>
              <a:rPr lang="en-US" sz="1200" dirty="0"/>
              <a:t>Zoller, </a:t>
            </a:r>
            <a:r>
              <a:rPr lang="en-US" sz="1200" dirty="0" smtClean="0"/>
              <a:t>Ronald </a:t>
            </a:r>
            <a:r>
              <a:rPr lang="en-US" sz="1200" dirty="0"/>
              <a:t>Molnar, </a:t>
            </a:r>
            <a:r>
              <a:rPr lang="en-US" sz="1200" dirty="0" smtClean="0"/>
              <a:t>Rodney </a:t>
            </a:r>
            <a:r>
              <a:rPr lang="en-US" sz="1200" dirty="0"/>
              <a:t>Panos, Bob Lowry, Richard Kullberg, Micah Goldwater, Jonah Goldwater, </a:t>
            </a:r>
            <a:r>
              <a:rPr lang="en-US" sz="1200" dirty="0" smtClean="0"/>
              <a:t>Robert </a:t>
            </a:r>
            <a:r>
              <a:rPr lang="en-US" sz="1200" dirty="0"/>
              <a:t>Witte, </a:t>
            </a:r>
            <a:r>
              <a:rPr lang="en-US" sz="1200" dirty="0" smtClean="0"/>
              <a:t>Irina Lozhkina, Hugh MacMillan, Brian </a:t>
            </a:r>
            <a:r>
              <a:rPr lang="en-US" sz="1200" dirty="0" err="1" smtClean="0"/>
              <a:t>Wesbury</a:t>
            </a:r>
            <a:r>
              <a:rPr lang="en-US" sz="1200" dirty="0" smtClean="0"/>
              <a:t>, Professor William Barnett, Professor </a:t>
            </a:r>
            <a:r>
              <a:rPr lang="en-US" sz="1200" dirty="0" err="1" smtClean="0"/>
              <a:t>Fredj</a:t>
            </a:r>
            <a:r>
              <a:rPr lang="en-US" sz="1200" dirty="0" smtClean="0"/>
              <a:t> </a:t>
            </a:r>
            <a:r>
              <a:rPr lang="en-US" sz="1200" dirty="0" err="1" smtClean="0"/>
              <a:t>Jawadi</a:t>
            </a:r>
            <a:r>
              <a:rPr lang="en-US" sz="1200" dirty="0" smtClean="0"/>
              <a:t>, and Michael Jonath.</a:t>
            </a:r>
            <a:endParaRPr lang="en-US" sz="1200" dirty="0"/>
          </a:p>
          <a:p>
            <a:pPr>
              <a:lnSpc>
                <a:spcPct val="110000"/>
              </a:lnSpc>
            </a:pPr>
            <a:r>
              <a:rPr lang="en-US" sz="1200" dirty="0" smtClean="0"/>
              <a:t> </a:t>
            </a:r>
            <a:r>
              <a:rPr lang="en-US" sz="1200" dirty="0" smtClean="0">
                <a:latin typeface="Times New Roman"/>
                <a:ea typeface="ＭＳ 明朝"/>
                <a:cs typeface="Times New Roman"/>
              </a:rPr>
              <a:t> </a:t>
            </a:r>
            <a:endParaRPr lang="en-US" sz="1200" dirty="0">
              <a:latin typeface="Arial"/>
              <a:cs typeface="Arial"/>
            </a:endParaRPr>
          </a:p>
        </p:txBody>
      </p:sp>
      <p:sp>
        <p:nvSpPr>
          <p:cNvPr id="5" name="Footer Placeholder 3"/>
          <p:cNvSpPr>
            <a:spLocks noGrp="1"/>
          </p:cNvSpPr>
          <p:nvPr>
            <p:ph type="ftr" sz="quarter" idx="11"/>
          </p:nvPr>
        </p:nvSpPr>
        <p:spPr>
          <a:xfrm>
            <a:off x="254000" y="6593019"/>
            <a:ext cx="1930400" cy="264981"/>
          </a:xfrm>
        </p:spPr>
        <p:txBody>
          <a:bodyPr/>
          <a:lstStyle/>
          <a:p>
            <a:r>
              <a:rPr lang="en-US" sz="800" dirty="0" smtClean="0">
                <a:latin typeface="Arial"/>
                <a:cs typeface="Arial"/>
              </a:rPr>
              <a:t>© Jonath and Goldwater 2009 - 2018 </a:t>
            </a:r>
            <a:endParaRPr lang="en-US" sz="800" dirty="0">
              <a:latin typeface="Arial"/>
              <a:cs typeface="Arial"/>
            </a:endParaRPr>
          </a:p>
        </p:txBody>
      </p:sp>
    </p:spTree>
    <p:extLst>
      <p:ext uri="{BB962C8B-B14F-4D97-AF65-F5344CB8AC3E}">
        <p14:creationId xmlns:p14="http://schemas.microsoft.com/office/powerpoint/2010/main" val="220613316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30198"/>
            <a:ext cx="8229600" cy="670050"/>
          </a:xfrm>
        </p:spPr>
        <p:txBody>
          <a:bodyPr/>
          <a:lstStyle/>
          <a:p>
            <a:pPr marL="0" indent="0" algn="ctr">
              <a:buNone/>
            </a:pPr>
            <a:r>
              <a:rPr lang="en-US" dirty="0" smtClean="0"/>
              <a:t>finis</a:t>
            </a:r>
            <a:endParaRPr lang="en-US" dirty="0"/>
          </a:p>
        </p:txBody>
      </p:sp>
      <p:sp>
        <p:nvSpPr>
          <p:cNvPr id="4" name="Footer Placeholder 3"/>
          <p:cNvSpPr>
            <a:spLocks noGrp="1"/>
          </p:cNvSpPr>
          <p:nvPr>
            <p:ph type="ftr" sz="quarter" idx="11"/>
          </p:nvPr>
        </p:nvSpPr>
        <p:spPr/>
        <p:txBody>
          <a:bodyPr/>
          <a:lstStyle/>
          <a:p>
            <a:r>
              <a:rPr lang="en-US" smtClean="0"/>
              <a:t>© Jonath and Goldwater 2009 - 2018 </a:t>
            </a:r>
            <a:endParaRPr lang="en-US"/>
          </a:p>
        </p:txBody>
      </p:sp>
      <p:sp>
        <p:nvSpPr>
          <p:cNvPr id="5" name="Slide Number Placeholder 4"/>
          <p:cNvSpPr>
            <a:spLocks noGrp="1"/>
          </p:cNvSpPr>
          <p:nvPr>
            <p:ph type="sldNum" sz="quarter" idx="12"/>
          </p:nvPr>
        </p:nvSpPr>
        <p:spPr/>
        <p:txBody>
          <a:bodyPr/>
          <a:lstStyle/>
          <a:p>
            <a:fld id="{07A59A42-9855-3A4E-A05F-D559EAAA45FE}" type="slidenum">
              <a:rPr lang="en-US" smtClean="0"/>
              <a:t>23</a:t>
            </a:fld>
            <a:endParaRPr lang="en-US"/>
          </a:p>
        </p:txBody>
      </p:sp>
    </p:spTree>
    <p:extLst>
      <p:ext uri="{BB962C8B-B14F-4D97-AF65-F5344CB8AC3E}">
        <p14:creationId xmlns:p14="http://schemas.microsoft.com/office/powerpoint/2010/main" val="15546093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7A59A42-9855-3A4E-A05F-D559EAAA45FE}" type="slidenum">
              <a:rPr lang="en-US" smtClean="0"/>
              <a:t>3</a:t>
            </a:fld>
            <a:endParaRPr lang="en-US"/>
          </a:p>
        </p:txBody>
      </p:sp>
      <p:sp>
        <p:nvSpPr>
          <p:cNvPr id="7" name="TextBox 6"/>
          <p:cNvSpPr txBox="1"/>
          <p:nvPr/>
        </p:nvSpPr>
        <p:spPr>
          <a:xfrm>
            <a:off x="1746250" y="1409375"/>
            <a:ext cx="5657850" cy="461665"/>
          </a:xfrm>
          <a:prstGeom prst="rect">
            <a:avLst/>
          </a:prstGeom>
          <a:noFill/>
        </p:spPr>
        <p:txBody>
          <a:bodyPr wrap="square" rtlCol="0">
            <a:spAutoFit/>
          </a:bodyPr>
          <a:lstStyle/>
          <a:p>
            <a:pPr algn="ctr"/>
            <a:r>
              <a:rPr lang="en-US" sz="2400" dirty="0" smtClean="0">
                <a:solidFill>
                  <a:srgbClr val="000000"/>
                </a:solidFill>
                <a:latin typeface="Arial"/>
                <a:cs typeface="Arial"/>
              </a:rPr>
              <a:t>Background</a:t>
            </a:r>
            <a:endParaRPr lang="en-US" sz="2400" dirty="0">
              <a:solidFill>
                <a:srgbClr val="000000"/>
              </a:solidFill>
              <a:latin typeface="Arial"/>
              <a:cs typeface="Arial"/>
            </a:endParaRPr>
          </a:p>
        </p:txBody>
      </p:sp>
      <p:sp>
        <p:nvSpPr>
          <p:cNvPr id="2" name="Rectangle 1"/>
          <p:cNvSpPr/>
          <p:nvPr/>
        </p:nvSpPr>
        <p:spPr>
          <a:xfrm>
            <a:off x="353073" y="166445"/>
            <a:ext cx="8345295" cy="769441"/>
          </a:xfrm>
          <a:prstGeom prst="rect">
            <a:avLst/>
          </a:prstGeom>
        </p:spPr>
        <p:txBody>
          <a:bodyPr wrap="square">
            <a:spAutoFit/>
          </a:bodyPr>
          <a:lstStyle/>
          <a:p>
            <a:pPr algn="ctr"/>
            <a:r>
              <a:rPr lang="en-US" sz="2600" b="1" dirty="0">
                <a:solidFill>
                  <a:srgbClr val="5E85D5"/>
                </a:solidFill>
                <a:latin typeface="Arial"/>
                <a:cs typeface="Arial"/>
              </a:rPr>
              <a:t>Introducing the Non Value Added </a:t>
            </a:r>
            <a:r>
              <a:rPr lang="en-US" sz="2600" b="1" dirty="0" smtClean="0">
                <a:solidFill>
                  <a:srgbClr val="5E85D5"/>
                </a:solidFill>
                <a:latin typeface="Arial"/>
                <a:cs typeface="Arial"/>
              </a:rPr>
              <a:t>Tax (NVAT)  </a:t>
            </a:r>
            <a:endParaRPr lang="en-US" sz="2600" dirty="0">
              <a:solidFill>
                <a:srgbClr val="5E85D5"/>
              </a:solidFill>
              <a:latin typeface="Arial"/>
              <a:cs typeface="Arial"/>
            </a:endParaRPr>
          </a:p>
          <a:p>
            <a:pPr>
              <a:spcAft>
                <a:spcPts val="600"/>
              </a:spcAft>
            </a:pPr>
            <a:r>
              <a:rPr lang="en-US" i="1" dirty="0">
                <a:solidFill>
                  <a:srgbClr val="000000"/>
                </a:solidFill>
                <a:latin typeface="Arial"/>
                <a:cs typeface="Arial"/>
              </a:rPr>
              <a:t>There can be no economics without humans and no humans without </a:t>
            </a:r>
            <a:r>
              <a:rPr lang="en-US" i="1" dirty="0" smtClean="0">
                <a:solidFill>
                  <a:srgbClr val="000000"/>
                </a:solidFill>
                <a:latin typeface="Arial"/>
                <a:cs typeface="Arial"/>
              </a:rPr>
              <a:t>economics</a:t>
            </a:r>
            <a:endParaRPr lang="en-US" i="1" dirty="0">
              <a:solidFill>
                <a:srgbClr val="000000"/>
              </a:solidFill>
              <a:latin typeface="Arial"/>
              <a:cs typeface="Arial"/>
            </a:endParaRPr>
          </a:p>
        </p:txBody>
      </p:sp>
      <p:sp>
        <p:nvSpPr>
          <p:cNvPr id="9" name="Footer Placeholder 3"/>
          <p:cNvSpPr>
            <a:spLocks noGrp="1"/>
          </p:cNvSpPr>
          <p:nvPr>
            <p:ph type="ftr" sz="quarter" idx="11"/>
          </p:nvPr>
        </p:nvSpPr>
        <p:spPr>
          <a:xfrm>
            <a:off x="254000" y="6565003"/>
            <a:ext cx="1930400" cy="292997"/>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8" name="TextBox 7"/>
          <p:cNvSpPr txBox="1"/>
          <p:nvPr/>
        </p:nvSpPr>
        <p:spPr>
          <a:xfrm>
            <a:off x="521025" y="2260802"/>
            <a:ext cx="8101949" cy="877163"/>
          </a:xfrm>
          <a:prstGeom prst="rect">
            <a:avLst/>
          </a:prstGeom>
          <a:solidFill>
            <a:srgbClr val="C6D9F1"/>
          </a:solidFill>
        </p:spPr>
        <p:txBody>
          <a:bodyPr wrap="square" rtlCol="0">
            <a:spAutoFit/>
          </a:bodyPr>
          <a:lstStyle/>
          <a:p>
            <a:pPr marL="230188" indent="-230188">
              <a:spcAft>
                <a:spcPts val="600"/>
              </a:spcAft>
              <a:buFont typeface="Wingdings" charset="2"/>
              <a:buChar char="§"/>
            </a:pPr>
            <a:r>
              <a:rPr lang="en-US" sz="2400" dirty="0" smtClean="0">
                <a:solidFill>
                  <a:srgbClr val="000000"/>
                </a:solidFill>
                <a:latin typeface="Arial"/>
                <a:cs typeface="Arial"/>
              </a:rPr>
              <a:t>“Greed” blamed for 2008 Financial Collapse</a:t>
            </a:r>
            <a:endParaRPr lang="en-US" sz="2400" dirty="0">
              <a:solidFill>
                <a:srgbClr val="000000"/>
              </a:solidFill>
              <a:latin typeface="Arial"/>
              <a:cs typeface="Arial"/>
            </a:endParaRPr>
          </a:p>
          <a:p>
            <a:pPr marL="460375" lvl="1" indent="-230188">
              <a:spcAft>
                <a:spcPts val="600"/>
              </a:spcAft>
              <a:buFont typeface="Arial"/>
              <a:buChar char="•"/>
            </a:pPr>
            <a:r>
              <a:rPr lang="en-US" sz="2200" dirty="0">
                <a:solidFill>
                  <a:srgbClr val="000000"/>
                </a:solidFill>
                <a:latin typeface="Arial"/>
                <a:cs typeface="Arial"/>
              </a:rPr>
              <a:t>A</a:t>
            </a:r>
            <a:r>
              <a:rPr lang="en-US" sz="2200" dirty="0" smtClean="0">
                <a:solidFill>
                  <a:srgbClr val="000000"/>
                </a:solidFill>
                <a:latin typeface="Arial"/>
                <a:cs typeface="Arial"/>
              </a:rPr>
              <a:t>pply cause-and-effect analysis to search for root cause </a:t>
            </a:r>
          </a:p>
        </p:txBody>
      </p:sp>
      <p:sp>
        <p:nvSpPr>
          <p:cNvPr id="10" name="TextBox 9"/>
          <p:cNvSpPr txBox="1"/>
          <p:nvPr/>
        </p:nvSpPr>
        <p:spPr>
          <a:xfrm>
            <a:off x="521026" y="3364766"/>
            <a:ext cx="8101948" cy="461665"/>
          </a:xfrm>
          <a:prstGeom prst="rect">
            <a:avLst/>
          </a:prstGeom>
          <a:solidFill>
            <a:srgbClr val="C6D9F1"/>
          </a:solidFill>
        </p:spPr>
        <p:txBody>
          <a:bodyPr wrap="square" rtlCol="0">
            <a:spAutoFit/>
          </a:bodyPr>
          <a:lstStyle/>
          <a:p>
            <a:pPr marL="285750" indent="-285750">
              <a:spcAft>
                <a:spcPts val="600"/>
              </a:spcAft>
              <a:buFont typeface="Wingdings" charset="2"/>
              <a:buChar char="§"/>
            </a:pPr>
            <a:r>
              <a:rPr lang="en-US" sz="2400" dirty="0">
                <a:solidFill>
                  <a:srgbClr val="000000"/>
                </a:solidFill>
                <a:latin typeface="Arial"/>
                <a:cs typeface="Arial"/>
              </a:rPr>
              <a:t>E</a:t>
            </a:r>
            <a:r>
              <a:rPr lang="en-US" sz="2400" dirty="0" smtClean="0">
                <a:solidFill>
                  <a:srgbClr val="000000"/>
                </a:solidFill>
                <a:latin typeface="Arial"/>
                <a:cs typeface="Arial"/>
              </a:rPr>
              <a:t>conomic theories lack human motives</a:t>
            </a:r>
          </a:p>
        </p:txBody>
      </p:sp>
      <p:sp>
        <p:nvSpPr>
          <p:cNvPr id="11" name="TextBox 10"/>
          <p:cNvSpPr txBox="1"/>
          <p:nvPr/>
        </p:nvSpPr>
        <p:spPr>
          <a:xfrm>
            <a:off x="521026" y="4083640"/>
            <a:ext cx="8101949" cy="461665"/>
          </a:xfrm>
          <a:prstGeom prst="rect">
            <a:avLst/>
          </a:prstGeom>
          <a:solidFill>
            <a:srgbClr val="C6D9F1"/>
          </a:solidFill>
        </p:spPr>
        <p:txBody>
          <a:bodyPr wrap="square" rtlCol="0">
            <a:spAutoFit/>
          </a:bodyPr>
          <a:lstStyle/>
          <a:p>
            <a:pPr marL="285750" indent="-285750">
              <a:spcAft>
                <a:spcPts val="600"/>
              </a:spcAft>
              <a:buFont typeface="Wingdings" charset="2"/>
              <a:buChar char="§"/>
            </a:pPr>
            <a:r>
              <a:rPr lang="en-US" sz="2400" dirty="0" err="1" smtClean="0">
                <a:solidFill>
                  <a:srgbClr val="000000"/>
                </a:solidFill>
                <a:latin typeface="Arial"/>
                <a:cs typeface="Arial"/>
              </a:rPr>
              <a:t>Akerlof</a:t>
            </a:r>
            <a:r>
              <a:rPr lang="en-US" sz="2400" dirty="0" smtClean="0">
                <a:solidFill>
                  <a:srgbClr val="000000"/>
                </a:solidFill>
                <a:latin typeface="Arial"/>
                <a:cs typeface="Arial"/>
              </a:rPr>
              <a:t> &amp; </a:t>
            </a:r>
            <a:r>
              <a:rPr lang="en-US" sz="2400" dirty="0" err="1" smtClean="0">
                <a:solidFill>
                  <a:srgbClr val="000000"/>
                </a:solidFill>
                <a:latin typeface="Arial"/>
                <a:cs typeface="Arial"/>
              </a:rPr>
              <a:t>Shiller</a:t>
            </a:r>
            <a:r>
              <a:rPr lang="en-US" sz="2400" dirty="0" smtClean="0">
                <a:solidFill>
                  <a:srgbClr val="000000"/>
                </a:solidFill>
                <a:latin typeface="Arial"/>
                <a:cs typeface="Arial"/>
              </a:rPr>
              <a:t> in </a:t>
            </a:r>
            <a:r>
              <a:rPr lang="en-US" sz="2400" i="1" dirty="0">
                <a:solidFill>
                  <a:srgbClr val="000000"/>
                </a:solidFill>
                <a:latin typeface="Arial"/>
                <a:cs typeface="Arial"/>
              </a:rPr>
              <a:t>Animal </a:t>
            </a:r>
            <a:r>
              <a:rPr lang="en-US" sz="2400" i="1" dirty="0" smtClean="0">
                <a:solidFill>
                  <a:srgbClr val="000000"/>
                </a:solidFill>
                <a:latin typeface="Arial"/>
                <a:cs typeface="Arial"/>
              </a:rPr>
              <a:t>Spirits</a:t>
            </a:r>
            <a:r>
              <a:rPr lang="en-US" sz="2400" dirty="0" smtClean="0">
                <a:solidFill>
                  <a:srgbClr val="000000"/>
                </a:solidFill>
                <a:latin typeface="Arial"/>
                <a:cs typeface="Arial"/>
              </a:rPr>
              <a:t> confirm this conclusion</a:t>
            </a:r>
          </a:p>
        </p:txBody>
      </p:sp>
    </p:spTree>
    <p:extLst>
      <p:ext uri="{BB962C8B-B14F-4D97-AF65-F5344CB8AC3E}">
        <p14:creationId xmlns:p14="http://schemas.microsoft.com/office/powerpoint/2010/main" val="23632857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339865987"/>
              </p:ext>
            </p:extLst>
          </p:nvPr>
        </p:nvGraphicFramePr>
        <p:xfrm>
          <a:off x="1784491" y="721276"/>
          <a:ext cx="5525820" cy="4562414"/>
        </p:xfrm>
        <a:graphic>
          <a:graphicData uri="http://schemas.openxmlformats.org/drawingml/2006/table">
            <a:tbl>
              <a:tblPr firstRow="1" bandRow="1">
                <a:tableStyleId>{5C22544A-7EE6-4342-B048-85BDC9FD1C3A}</a:tableStyleId>
              </a:tblPr>
              <a:tblGrid>
                <a:gridCol w="2762910"/>
                <a:gridCol w="2762910"/>
              </a:tblGrid>
              <a:tr h="2281207">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281207">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4" name="Slide Number Placeholder 3"/>
          <p:cNvSpPr>
            <a:spLocks noGrp="1"/>
          </p:cNvSpPr>
          <p:nvPr>
            <p:ph type="sldNum" sz="quarter" idx="12"/>
          </p:nvPr>
        </p:nvSpPr>
        <p:spPr/>
        <p:txBody>
          <a:bodyPr/>
          <a:lstStyle/>
          <a:p>
            <a:fld id="{07A59A42-9855-3A4E-A05F-D559EAAA45FE}" type="slidenum">
              <a:rPr lang="en-US" smtClean="0"/>
              <a:t>4</a:t>
            </a:fld>
            <a:endParaRPr lang="en-US"/>
          </a:p>
        </p:txBody>
      </p:sp>
      <p:sp>
        <p:nvSpPr>
          <p:cNvPr id="6" name="Title 1"/>
          <p:cNvSpPr>
            <a:spLocks noGrp="1"/>
          </p:cNvSpPr>
          <p:nvPr>
            <p:ph type="title"/>
          </p:nvPr>
        </p:nvSpPr>
        <p:spPr>
          <a:xfrm>
            <a:off x="457200" y="96047"/>
            <a:ext cx="8229600" cy="558396"/>
          </a:xfrm>
        </p:spPr>
        <p:txBody>
          <a:bodyPr>
            <a:normAutofit/>
          </a:bodyPr>
          <a:lstStyle/>
          <a:p>
            <a:r>
              <a:rPr lang="en-US" sz="2600" dirty="0" smtClean="0">
                <a:solidFill>
                  <a:srgbClr val="5E85D5"/>
                </a:solidFill>
                <a:latin typeface="Arial"/>
                <a:cs typeface="Arial"/>
              </a:rPr>
              <a:t>Economic Models and Animal Spirits</a:t>
            </a:r>
            <a:endParaRPr lang="en-US" sz="2600" dirty="0">
              <a:solidFill>
                <a:srgbClr val="5E85D5"/>
              </a:solidFill>
              <a:latin typeface="Arial"/>
              <a:cs typeface="Arial"/>
            </a:endParaRPr>
          </a:p>
        </p:txBody>
      </p:sp>
      <p:sp>
        <p:nvSpPr>
          <p:cNvPr id="7" name="Footer Placeholder 3"/>
          <p:cNvSpPr>
            <a:spLocks noGrp="1"/>
          </p:cNvSpPr>
          <p:nvPr>
            <p:ph type="ftr" sz="quarter" idx="11"/>
          </p:nvPr>
        </p:nvSpPr>
        <p:spPr>
          <a:xfrm>
            <a:off x="254000" y="6574341"/>
            <a:ext cx="1930400" cy="283659"/>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9" name="TextBox 8"/>
          <p:cNvSpPr txBox="1"/>
          <p:nvPr/>
        </p:nvSpPr>
        <p:spPr>
          <a:xfrm>
            <a:off x="1874040" y="974959"/>
            <a:ext cx="2595178" cy="1400383"/>
          </a:xfrm>
          <a:prstGeom prst="rect">
            <a:avLst/>
          </a:prstGeom>
          <a:noFill/>
        </p:spPr>
        <p:txBody>
          <a:bodyPr wrap="square" rtlCol="0">
            <a:spAutoFit/>
          </a:bodyPr>
          <a:lstStyle/>
          <a:p>
            <a:pPr marL="117475" indent="-117475">
              <a:spcAft>
                <a:spcPts val="300"/>
              </a:spcAft>
              <a:buFont typeface="Wingdings" charset="2"/>
              <a:buChar char="§"/>
            </a:pPr>
            <a:r>
              <a:rPr lang="en-US" sz="2000" dirty="0" smtClean="0">
                <a:latin typeface="Arial"/>
                <a:cs typeface="Arial"/>
              </a:rPr>
              <a:t>Supply &amp; Demand</a:t>
            </a:r>
          </a:p>
          <a:p>
            <a:pPr marL="117475" indent="-117475">
              <a:spcAft>
                <a:spcPts val="300"/>
              </a:spcAft>
              <a:buFont typeface="Wingdings" charset="2"/>
              <a:buChar char="§"/>
            </a:pPr>
            <a:r>
              <a:rPr lang="en-US" sz="2000" dirty="0" smtClean="0">
                <a:latin typeface="Arial"/>
                <a:cs typeface="Arial"/>
              </a:rPr>
              <a:t>Equilibrium Theory</a:t>
            </a:r>
          </a:p>
          <a:p>
            <a:pPr marL="117475" indent="-117475">
              <a:buFont typeface="Wingdings" charset="2"/>
              <a:buChar char="§"/>
            </a:pPr>
            <a:r>
              <a:rPr lang="en-US" sz="2000" dirty="0" smtClean="0">
                <a:latin typeface="Arial"/>
                <a:cs typeface="Arial"/>
              </a:rPr>
              <a:t>Optimization Theory</a:t>
            </a:r>
          </a:p>
          <a:p>
            <a:pPr marL="117475" indent="-117475">
              <a:buFont typeface="Wingdings" charset="2"/>
              <a:buChar char="§"/>
            </a:pPr>
            <a:r>
              <a:rPr lang="en-US" sz="2000" dirty="0" smtClean="0">
                <a:latin typeface="Arial"/>
                <a:cs typeface="Arial"/>
              </a:rPr>
              <a:t>Utility Theory</a:t>
            </a:r>
            <a:endParaRPr lang="en-US" sz="2000" dirty="0">
              <a:latin typeface="Arial"/>
              <a:cs typeface="Arial"/>
            </a:endParaRPr>
          </a:p>
        </p:txBody>
      </p:sp>
      <p:sp>
        <p:nvSpPr>
          <p:cNvPr id="10" name="TextBox 9"/>
          <p:cNvSpPr txBox="1"/>
          <p:nvPr/>
        </p:nvSpPr>
        <p:spPr>
          <a:xfrm>
            <a:off x="4586488" y="1121822"/>
            <a:ext cx="2723823" cy="1092607"/>
          </a:xfrm>
          <a:prstGeom prst="rect">
            <a:avLst/>
          </a:prstGeom>
          <a:noFill/>
        </p:spPr>
        <p:txBody>
          <a:bodyPr wrap="none" rtlCol="0">
            <a:spAutoFit/>
          </a:bodyPr>
          <a:lstStyle/>
          <a:p>
            <a:pPr marL="117475" indent="-117475">
              <a:spcAft>
                <a:spcPts val="300"/>
              </a:spcAft>
              <a:buFont typeface="Wingdings" charset="2"/>
              <a:buChar char="§"/>
            </a:pPr>
            <a:r>
              <a:rPr lang="en-US" sz="2000" dirty="0" smtClean="0">
                <a:solidFill>
                  <a:srgbClr val="FF6600"/>
                </a:solidFill>
                <a:latin typeface="Arial"/>
                <a:cs typeface="Arial"/>
              </a:rPr>
              <a:t>Profit Motive</a:t>
            </a:r>
          </a:p>
          <a:p>
            <a:pPr marL="117475" indent="-117475">
              <a:spcAft>
                <a:spcPts val="300"/>
              </a:spcAft>
              <a:buFont typeface="Wingdings" charset="2"/>
              <a:buChar char="§"/>
            </a:pPr>
            <a:r>
              <a:rPr lang="en-US" sz="2000" dirty="0" smtClean="0">
                <a:solidFill>
                  <a:srgbClr val="FF6600"/>
                </a:solidFill>
                <a:latin typeface="Arial"/>
                <a:cs typeface="Arial"/>
              </a:rPr>
              <a:t>Irrational Exuberance </a:t>
            </a:r>
          </a:p>
          <a:p>
            <a:pPr marL="117475" indent="-117475">
              <a:buFont typeface="Wingdings" charset="2"/>
              <a:buChar char="§"/>
            </a:pPr>
            <a:r>
              <a:rPr lang="en-US" sz="2000" dirty="0" smtClean="0">
                <a:solidFill>
                  <a:srgbClr val="FF6600"/>
                </a:solidFill>
                <a:latin typeface="Arial"/>
                <a:cs typeface="Arial"/>
              </a:rPr>
              <a:t>Greed</a:t>
            </a:r>
          </a:p>
        </p:txBody>
      </p:sp>
      <p:sp>
        <p:nvSpPr>
          <p:cNvPr id="11" name="TextBox 10"/>
          <p:cNvSpPr txBox="1"/>
          <p:nvPr/>
        </p:nvSpPr>
        <p:spPr>
          <a:xfrm>
            <a:off x="383926" y="2751761"/>
            <a:ext cx="1175647" cy="400110"/>
          </a:xfrm>
          <a:prstGeom prst="rect">
            <a:avLst/>
          </a:prstGeom>
          <a:noFill/>
        </p:spPr>
        <p:txBody>
          <a:bodyPr wrap="none" rtlCol="0">
            <a:spAutoFit/>
          </a:bodyPr>
          <a:lstStyle/>
          <a:p>
            <a:r>
              <a:rPr lang="en-US" sz="2000" b="1" dirty="0" smtClean="0"/>
              <a:t>MOTIVES</a:t>
            </a:r>
            <a:endParaRPr lang="en-US" sz="2000" b="1" dirty="0"/>
          </a:p>
        </p:txBody>
      </p:sp>
      <p:sp>
        <p:nvSpPr>
          <p:cNvPr id="12" name="TextBox 11"/>
          <p:cNvSpPr txBox="1"/>
          <p:nvPr/>
        </p:nvSpPr>
        <p:spPr>
          <a:xfrm>
            <a:off x="3897095" y="5365412"/>
            <a:ext cx="1421859" cy="400110"/>
          </a:xfrm>
          <a:prstGeom prst="rect">
            <a:avLst/>
          </a:prstGeom>
          <a:noFill/>
        </p:spPr>
        <p:txBody>
          <a:bodyPr wrap="none" rtlCol="0">
            <a:spAutoFit/>
          </a:bodyPr>
          <a:lstStyle/>
          <a:p>
            <a:r>
              <a:rPr lang="en-US" sz="2000" b="1" dirty="0" smtClean="0"/>
              <a:t>RESPONSES</a:t>
            </a:r>
            <a:endParaRPr lang="en-US" sz="2000" b="1" dirty="0"/>
          </a:p>
        </p:txBody>
      </p:sp>
      <p:sp>
        <p:nvSpPr>
          <p:cNvPr id="13" name="TextBox 12"/>
          <p:cNvSpPr txBox="1"/>
          <p:nvPr/>
        </p:nvSpPr>
        <p:spPr>
          <a:xfrm>
            <a:off x="5226820" y="5266024"/>
            <a:ext cx="1467068" cy="400110"/>
          </a:xfrm>
          <a:prstGeom prst="rect">
            <a:avLst/>
          </a:prstGeom>
          <a:noFill/>
        </p:spPr>
        <p:txBody>
          <a:bodyPr wrap="none" rtlCol="0">
            <a:spAutoFit/>
          </a:bodyPr>
          <a:lstStyle/>
          <a:p>
            <a:pPr algn="ctr"/>
            <a:r>
              <a:rPr lang="en-US" sz="2000" dirty="0" smtClean="0"/>
              <a:t>IRRATIONAL</a:t>
            </a:r>
            <a:endParaRPr lang="en-US" sz="2000" dirty="0"/>
          </a:p>
        </p:txBody>
      </p:sp>
      <p:sp>
        <p:nvSpPr>
          <p:cNvPr id="14" name="TextBox 13"/>
          <p:cNvSpPr txBox="1"/>
          <p:nvPr/>
        </p:nvSpPr>
        <p:spPr>
          <a:xfrm>
            <a:off x="2487449" y="5241600"/>
            <a:ext cx="1261884" cy="400110"/>
          </a:xfrm>
          <a:prstGeom prst="rect">
            <a:avLst/>
          </a:prstGeom>
          <a:noFill/>
        </p:spPr>
        <p:txBody>
          <a:bodyPr wrap="none" rtlCol="0">
            <a:spAutoFit/>
          </a:bodyPr>
          <a:lstStyle/>
          <a:p>
            <a:pPr algn="ctr"/>
            <a:r>
              <a:rPr lang="en-US" sz="2000" dirty="0" smtClean="0"/>
              <a:t>RATIONAL</a:t>
            </a:r>
            <a:endParaRPr lang="en-US" sz="2000" dirty="0"/>
          </a:p>
        </p:txBody>
      </p:sp>
      <p:sp>
        <p:nvSpPr>
          <p:cNvPr id="15" name="TextBox 14"/>
          <p:cNvSpPr txBox="1"/>
          <p:nvPr/>
        </p:nvSpPr>
        <p:spPr>
          <a:xfrm>
            <a:off x="393736" y="3770028"/>
            <a:ext cx="1372516" cy="707886"/>
          </a:xfrm>
          <a:prstGeom prst="rect">
            <a:avLst/>
          </a:prstGeom>
          <a:noFill/>
        </p:spPr>
        <p:txBody>
          <a:bodyPr wrap="none" rtlCol="0">
            <a:spAutoFit/>
          </a:bodyPr>
          <a:lstStyle/>
          <a:p>
            <a:pPr algn="ctr"/>
            <a:r>
              <a:rPr lang="en-US" sz="2000" dirty="0" smtClean="0"/>
              <a:t>NON-</a:t>
            </a:r>
          </a:p>
          <a:p>
            <a:pPr algn="ctr"/>
            <a:r>
              <a:rPr lang="en-US" sz="2000" dirty="0" smtClean="0"/>
              <a:t>ECONOMIC</a:t>
            </a:r>
            <a:endParaRPr lang="en-US" sz="2000" dirty="0"/>
          </a:p>
        </p:txBody>
      </p:sp>
      <p:sp>
        <p:nvSpPr>
          <p:cNvPr id="16" name="TextBox 15"/>
          <p:cNvSpPr txBox="1"/>
          <p:nvPr/>
        </p:nvSpPr>
        <p:spPr>
          <a:xfrm>
            <a:off x="393736" y="1637001"/>
            <a:ext cx="1372516" cy="400110"/>
          </a:xfrm>
          <a:prstGeom prst="rect">
            <a:avLst/>
          </a:prstGeom>
          <a:noFill/>
        </p:spPr>
        <p:txBody>
          <a:bodyPr wrap="none" rtlCol="0">
            <a:spAutoFit/>
          </a:bodyPr>
          <a:lstStyle/>
          <a:p>
            <a:pPr algn="ctr"/>
            <a:r>
              <a:rPr lang="en-US" sz="2000" dirty="0" smtClean="0"/>
              <a:t>ECONOMIC</a:t>
            </a:r>
            <a:endParaRPr lang="en-US" sz="2000" dirty="0"/>
          </a:p>
        </p:txBody>
      </p:sp>
      <p:sp>
        <p:nvSpPr>
          <p:cNvPr id="17" name="TextBox 16"/>
          <p:cNvSpPr txBox="1"/>
          <p:nvPr/>
        </p:nvSpPr>
        <p:spPr>
          <a:xfrm>
            <a:off x="5240020" y="3362908"/>
            <a:ext cx="1313180" cy="1400383"/>
          </a:xfrm>
          <a:prstGeom prst="rect">
            <a:avLst/>
          </a:prstGeom>
          <a:noFill/>
        </p:spPr>
        <p:txBody>
          <a:bodyPr wrap="none" rtlCol="0">
            <a:spAutoFit/>
          </a:bodyPr>
          <a:lstStyle/>
          <a:p>
            <a:pPr marL="117475" indent="-117475">
              <a:spcAft>
                <a:spcPts val="300"/>
              </a:spcAft>
              <a:buFont typeface="Wingdings" charset="2"/>
              <a:buChar char="§"/>
            </a:pPr>
            <a:r>
              <a:rPr lang="en-US" sz="2000" dirty="0" smtClean="0">
                <a:solidFill>
                  <a:srgbClr val="FF6600"/>
                </a:solidFill>
                <a:latin typeface="Arial"/>
                <a:cs typeface="Arial"/>
              </a:rPr>
              <a:t>Anxiety</a:t>
            </a:r>
          </a:p>
          <a:p>
            <a:pPr marL="117475" indent="-117475">
              <a:spcAft>
                <a:spcPts val="300"/>
              </a:spcAft>
              <a:buFont typeface="Wingdings" charset="2"/>
              <a:buChar char="§"/>
            </a:pPr>
            <a:r>
              <a:rPr lang="en-US" sz="2000" dirty="0" smtClean="0">
                <a:solidFill>
                  <a:srgbClr val="FF6600"/>
                </a:solidFill>
                <a:latin typeface="Arial"/>
                <a:cs typeface="Arial"/>
              </a:rPr>
              <a:t>Jealousy</a:t>
            </a:r>
          </a:p>
          <a:p>
            <a:pPr marL="117475" indent="-117475">
              <a:buFont typeface="Wingdings" charset="2"/>
              <a:buChar char="§"/>
            </a:pPr>
            <a:r>
              <a:rPr lang="en-US" sz="2000" dirty="0" smtClean="0">
                <a:solidFill>
                  <a:srgbClr val="FF6600"/>
                </a:solidFill>
                <a:latin typeface="Arial"/>
                <a:cs typeface="Arial"/>
              </a:rPr>
              <a:t>Envy</a:t>
            </a:r>
          </a:p>
          <a:p>
            <a:pPr marL="117475" indent="-117475">
              <a:buFont typeface="Wingdings" charset="2"/>
              <a:buChar char="§"/>
            </a:pPr>
            <a:r>
              <a:rPr lang="en-US" sz="2000" dirty="0" smtClean="0">
                <a:solidFill>
                  <a:srgbClr val="FF6600"/>
                </a:solidFill>
                <a:latin typeface="Arial"/>
                <a:cs typeface="Arial"/>
              </a:rPr>
              <a:t>Paranoia</a:t>
            </a:r>
          </a:p>
        </p:txBody>
      </p:sp>
      <p:sp>
        <p:nvSpPr>
          <p:cNvPr id="18" name="TextBox 17"/>
          <p:cNvSpPr txBox="1"/>
          <p:nvPr/>
        </p:nvSpPr>
        <p:spPr>
          <a:xfrm>
            <a:off x="2184400" y="3337228"/>
            <a:ext cx="1967205" cy="1438855"/>
          </a:xfrm>
          <a:prstGeom prst="rect">
            <a:avLst/>
          </a:prstGeom>
          <a:noFill/>
        </p:spPr>
        <p:txBody>
          <a:bodyPr wrap="none" rtlCol="0">
            <a:spAutoFit/>
          </a:bodyPr>
          <a:lstStyle/>
          <a:p>
            <a:pPr marL="117475" indent="-117475">
              <a:spcAft>
                <a:spcPts val="300"/>
              </a:spcAft>
              <a:buFont typeface="Wingdings" charset="2"/>
              <a:buChar char="§"/>
            </a:pPr>
            <a:r>
              <a:rPr lang="en-US" sz="2000" dirty="0" smtClean="0">
                <a:solidFill>
                  <a:srgbClr val="FF6600"/>
                </a:solidFill>
                <a:latin typeface="Arial"/>
                <a:cs typeface="Arial"/>
              </a:rPr>
              <a:t>Self</a:t>
            </a:r>
          </a:p>
          <a:p>
            <a:pPr marL="117475" indent="-117475">
              <a:spcAft>
                <a:spcPts val="300"/>
              </a:spcAft>
              <a:buFont typeface="Wingdings" charset="2"/>
              <a:buChar char="§"/>
            </a:pPr>
            <a:r>
              <a:rPr lang="en-US" sz="2000" dirty="0">
                <a:solidFill>
                  <a:srgbClr val="FF6600"/>
                </a:solidFill>
                <a:latin typeface="Arial"/>
                <a:cs typeface="Arial"/>
              </a:rPr>
              <a:t>Self Esteem</a:t>
            </a:r>
          </a:p>
          <a:p>
            <a:pPr marL="117475" indent="-117475">
              <a:spcAft>
                <a:spcPts val="300"/>
              </a:spcAft>
              <a:buFont typeface="Wingdings" charset="2"/>
              <a:buChar char="§"/>
            </a:pPr>
            <a:r>
              <a:rPr lang="en-US" sz="2000" dirty="0" smtClean="0">
                <a:solidFill>
                  <a:srgbClr val="FF6600"/>
                </a:solidFill>
                <a:latin typeface="Arial"/>
                <a:cs typeface="Arial"/>
              </a:rPr>
              <a:t>Social Roles </a:t>
            </a:r>
          </a:p>
          <a:p>
            <a:pPr marL="117475" indent="-117475">
              <a:spcAft>
                <a:spcPts val="300"/>
              </a:spcAft>
              <a:buFont typeface="Wingdings" charset="2"/>
              <a:buChar char="§"/>
            </a:pPr>
            <a:r>
              <a:rPr lang="en-US" sz="2000" dirty="0" smtClean="0">
                <a:solidFill>
                  <a:srgbClr val="FF6600"/>
                </a:solidFill>
                <a:latin typeface="Arial"/>
                <a:cs typeface="Arial"/>
              </a:rPr>
              <a:t>Religious Faith</a:t>
            </a:r>
          </a:p>
        </p:txBody>
      </p:sp>
      <p:sp>
        <p:nvSpPr>
          <p:cNvPr id="8" name="TextBox 7"/>
          <p:cNvSpPr txBox="1"/>
          <p:nvPr/>
        </p:nvSpPr>
        <p:spPr>
          <a:xfrm>
            <a:off x="2553203" y="2496589"/>
            <a:ext cx="1282847" cy="369332"/>
          </a:xfrm>
          <a:prstGeom prst="rect">
            <a:avLst/>
          </a:prstGeom>
          <a:noFill/>
        </p:spPr>
        <p:txBody>
          <a:bodyPr wrap="square" rtlCol="0">
            <a:spAutoFit/>
          </a:bodyPr>
          <a:lstStyle/>
          <a:p>
            <a:r>
              <a:rPr lang="en-US" i="1" dirty="0" smtClean="0">
                <a:latin typeface="Arial"/>
                <a:cs typeface="Arial"/>
              </a:rPr>
              <a:t>Objective</a:t>
            </a:r>
            <a:endParaRPr lang="en-US" i="1" dirty="0">
              <a:latin typeface="Arial"/>
              <a:cs typeface="Arial"/>
            </a:endParaRPr>
          </a:p>
        </p:txBody>
      </p:sp>
      <p:sp>
        <p:nvSpPr>
          <p:cNvPr id="19" name="TextBox 18"/>
          <p:cNvSpPr txBox="1"/>
          <p:nvPr/>
        </p:nvSpPr>
        <p:spPr>
          <a:xfrm>
            <a:off x="5299080" y="2496589"/>
            <a:ext cx="1330687" cy="369332"/>
          </a:xfrm>
          <a:prstGeom prst="rect">
            <a:avLst/>
          </a:prstGeom>
          <a:noFill/>
        </p:spPr>
        <p:txBody>
          <a:bodyPr wrap="square" rtlCol="0">
            <a:spAutoFit/>
          </a:bodyPr>
          <a:lstStyle/>
          <a:p>
            <a:r>
              <a:rPr lang="en-US" i="1" dirty="0" smtClean="0">
                <a:solidFill>
                  <a:srgbClr val="FF6600"/>
                </a:solidFill>
                <a:latin typeface="Arial"/>
                <a:cs typeface="Arial"/>
              </a:rPr>
              <a:t>Subjective</a:t>
            </a:r>
            <a:endParaRPr lang="en-US" i="1" dirty="0">
              <a:solidFill>
                <a:srgbClr val="FF6600"/>
              </a:solidFill>
              <a:latin typeface="Arial"/>
              <a:cs typeface="Arial"/>
            </a:endParaRPr>
          </a:p>
        </p:txBody>
      </p:sp>
      <p:sp>
        <p:nvSpPr>
          <p:cNvPr id="20" name="TextBox 19"/>
          <p:cNvSpPr txBox="1"/>
          <p:nvPr/>
        </p:nvSpPr>
        <p:spPr>
          <a:xfrm>
            <a:off x="5299080" y="4801763"/>
            <a:ext cx="1320872" cy="369332"/>
          </a:xfrm>
          <a:prstGeom prst="rect">
            <a:avLst/>
          </a:prstGeom>
          <a:noFill/>
        </p:spPr>
        <p:txBody>
          <a:bodyPr wrap="square" rtlCol="0">
            <a:spAutoFit/>
          </a:bodyPr>
          <a:lstStyle/>
          <a:p>
            <a:r>
              <a:rPr lang="en-US" i="1" dirty="0" smtClean="0">
                <a:solidFill>
                  <a:srgbClr val="FF6600"/>
                </a:solidFill>
                <a:latin typeface="Arial"/>
                <a:cs typeface="Arial"/>
              </a:rPr>
              <a:t>Subjective</a:t>
            </a:r>
            <a:endParaRPr lang="en-US" i="1" dirty="0">
              <a:solidFill>
                <a:srgbClr val="FF6600"/>
              </a:solidFill>
              <a:latin typeface="Arial"/>
              <a:cs typeface="Arial"/>
            </a:endParaRPr>
          </a:p>
        </p:txBody>
      </p:sp>
      <p:sp>
        <p:nvSpPr>
          <p:cNvPr id="21" name="TextBox 20"/>
          <p:cNvSpPr txBox="1"/>
          <p:nvPr/>
        </p:nvSpPr>
        <p:spPr>
          <a:xfrm>
            <a:off x="2527015" y="4809502"/>
            <a:ext cx="1282847" cy="369332"/>
          </a:xfrm>
          <a:prstGeom prst="rect">
            <a:avLst/>
          </a:prstGeom>
          <a:noFill/>
        </p:spPr>
        <p:txBody>
          <a:bodyPr wrap="square" rtlCol="0">
            <a:spAutoFit/>
          </a:bodyPr>
          <a:lstStyle/>
          <a:p>
            <a:r>
              <a:rPr lang="en-US" i="1" dirty="0" smtClean="0">
                <a:solidFill>
                  <a:srgbClr val="FF6600"/>
                </a:solidFill>
                <a:latin typeface="Arial"/>
                <a:cs typeface="Arial"/>
              </a:rPr>
              <a:t>Subjective</a:t>
            </a:r>
            <a:endParaRPr lang="en-US" i="1" dirty="0">
              <a:solidFill>
                <a:srgbClr val="FF6600"/>
              </a:solidFill>
              <a:latin typeface="Arial"/>
              <a:cs typeface="Arial"/>
            </a:endParaRPr>
          </a:p>
        </p:txBody>
      </p:sp>
      <p:pic>
        <p:nvPicPr>
          <p:cNvPr id="23" name="Picture 22"/>
          <p:cNvPicPr/>
          <p:nvPr/>
        </p:nvPicPr>
        <p:blipFill>
          <a:blip>
            <a:extLst>
              <a:ext uri="{28A0092B-C50C-407E-A947-70E740481C1C}">
                <a14:useLocalDpi xmlns:a14="http://schemas.microsoft.com/office/drawing/2010/main" val="0"/>
              </a:ext>
            </a:extLst>
          </a:blip>
          <a:srcRect/>
          <a:stretch>
            <a:fillRect/>
          </a:stretch>
        </p:blipFill>
        <p:spPr bwMode="auto">
          <a:xfrm>
            <a:off x="7432422" y="77497"/>
            <a:ext cx="1644414" cy="1928836"/>
          </a:xfrm>
          <a:prstGeom prst="rect">
            <a:avLst/>
          </a:prstGeom>
          <a:noFill/>
          <a:ln>
            <a:noFill/>
          </a:ln>
        </p:spPr>
      </p:pic>
      <p:sp>
        <p:nvSpPr>
          <p:cNvPr id="24" name="TextBox 23"/>
          <p:cNvSpPr txBox="1"/>
          <p:nvPr/>
        </p:nvSpPr>
        <p:spPr>
          <a:xfrm>
            <a:off x="155817" y="5854726"/>
            <a:ext cx="8819354" cy="646331"/>
          </a:xfrm>
          <a:prstGeom prst="rect">
            <a:avLst/>
          </a:prstGeom>
          <a:solidFill>
            <a:srgbClr val="C6D9F1"/>
          </a:solidFill>
        </p:spPr>
        <p:txBody>
          <a:bodyPr wrap="square" rtlCol="0">
            <a:spAutoFit/>
          </a:bodyPr>
          <a:lstStyle/>
          <a:p>
            <a:pPr marL="0" lvl="1"/>
            <a:r>
              <a:rPr lang="en-US" dirty="0" smtClean="0">
                <a:solidFill>
                  <a:srgbClr val="000000"/>
                </a:solidFill>
                <a:latin typeface="Arial"/>
                <a:cs typeface="Arial"/>
              </a:rPr>
              <a:t>Can </a:t>
            </a:r>
            <a:r>
              <a:rPr lang="en-US" dirty="0">
                <a:solidFill>
                  <a:srgbClr val="000000"/>
                </a:solidFill>
                <a:latin typeface="Arial"/>
                <a:cs typeface="Arial"/>
              </a:rPr>
              <a:t>economic </a:t>
            </a:r>
            <a:r>
              <a:rPr lang="en-US" dirty="0" smtClean="0">
                <a:solidFill>
                  <a:srgbClr val="000000"/>
                </a:solidFill>
                <a:latin typeface="Arial"/>
                <a:cs typeface="Arial"/>
              </a:rPr>
              <a:t>theory include objectivity </a:t>
            </a:r>
            <a:r>
              <a:rPr lang="en-US" u="sng" dirty="0" smtClean="0">
                <a:solidFill>
                  <a:srgbClr val="000000"/>
                </a:solidFill>
                <a:latin typeface="Arial"/>
                <a:cs typeface="Arial"/>
              </a:rPr>
              <a:t>and</a:t>
            </a:r>
            <a:r>
              <a:rPr lang="en-US" dirty="0" smtClean="0">
                <a:solidFill>
                  <a:srgbClr val="000000"/>
                </a:solidFill>
                <a:latin typeface="Arial"/>
                <a:cs typeface="Arial"/>
              </a:rPr>
              <a:t> </a:t>
            </a:r>
            <a:r>
              <a:rPr lang="en-US" dirty="0">
                <a:solidFill>
                  <a:srgbClr val="000000"/>
                </a:solidFill>
                <a:latin typeface="Arial"/>
                <a:cs typeface="Arial"/>
              </a:rPr>
              <a:t>h</a:t>
            </a:r>
            <a:r>
              <a:rPr lang="en-US" dirty="0" smtClean="0">
                <a:solidFill>
                  <a:srgbClr val="000000"/>
                </a:solidFill>
                <a:latin typeface="Arial"/>
                <a:cs typeface="Arial"/>
              </a:rPr>
              <a:t>uman </a:t>
            </a:r>
            <a:r>
              <a:rPr lang="en-US" dirty="0">
                <a:solidFill>
                  <a:srgbClr val="000000"/>
                </a:solidFill>
                <a:latin typeface="Arial"/>
                <a:cs typeface="Arial"/>
              </a:rPr>
              <a:t>subjectivity</a:t>
            </a:r>
            <a:r>
              <a:rPr lang="en-US" dirty="0" smtClean="0">
                <a:solidFill>
                  <a:srgbClr val="000000"/>
                </a:solidFill>
                <a:latin typeface="Arial"/>
                <a:cs typeface="Arial"/>
              </a:rPr>
              <a:t>? Yes. Model </a:t>
            </a:r>
            <a:r>
              <a:rPr lang="en-US" dirty="0">
                <a:solidFill>
                  <a:srgbClr val="000000"/>
                </a:solidFill>
                <a:latin typeface="Arial"/>
                <a:cs typeface="Arial"/>
              </a:rPr>
              <a:t>cash flow after heat </a:t>
            </a:r>
            <a:r>
              <a:rPr lang="en-US" dirty="0" smtClean="0">
                <a:solidFill>
                  <a:srgbClr val="000000"/>
                </a:solidFill>
                <a:latin typeface="Arial"/>
                <a:cs typeface="Arial"/>
              </a:rPr>
              <a:t>flow, </a:t>
            </a:r>
            <a:r>
              <a:rPr lang="en-US" dirty="0">
                <a:solidFill>
                  <a:srgbClr val="000000"/>
                </a:solidFill>
                <a:latin typeface="Arial"/>
                <a:cs typeface="Arial"/>
              </a:rPr>
              <a:t>develop an Economic </a:t>
            </a:r>
            <a:r>
              <a:rPr lang="en-US" dirty="0" smtClean="0">
                <a:solidFill>
                  <a:srgbClr val="000000"/>
                </a:solidFill>
                <a:latin typeface="Arial"/>
                <a:cs typeface="Arial"/>
              </a:rPr>
              <a:t>Temperature, &amp; introduce </a:t>
            </a:r>
            <a:r>
              <a:rPr lang="en-US" dirty="0">
                <a:solidFill>
                  <a:srgbClr val="000000"/>
                </a:solidFill>
                <a:latin typeface="Arial"/>
                <a:cs typeface="Arial"/>
              </a:rPr>
              <a:t>Profit as </a:t>
            </a:r>
            <a:r>
              <a:rPr lang="en-US" dirty="0" smtClean="0">
                <a:solidFill>
                  <a:srgbClr val="000000"/>
                </a:solidFill>
                <a:latin typeface="Arial"/>
                <a:cs typeface="Arial"/>
              </a:rPr>
              <a:t>Entropy</a:t>
            </a:r>
            <a:endParaRPr lang="en-US" dirty="0">
              <a:solidFill>
                <a:srgbClr val="000000"/>
              </a:solidFill>
              <a:latin typeface="Arial"/>
              <a:cs typeface="Arial"/>
            </a:endParaRPr>
          </a:p>
        </p:txBody>
      </p:sp>
    </p:spTree>
    <p:extLst>
      <p:ext uri="{BB962C8B-B14F-4D97-AF65-F5344CB8AC3E}">
        <p14:creationId xmlns:p14="http://schemas.microsoft.com/office/powerpoint/2010/main" val="33967878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7" grpId="0"/>
      <p:bldP spid="18" grpId="0"/>
      <p:bldP spid="19" grpId="0"/>
      <p:bldP spid="20" grpId="0"/>
      <p:bldP spid="21" grpId="0"/>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306"/>
            <a:ext cx="8229600" cy="773719"/>
          </a:xfrm>
        </p:spPr>
        <p:txBody>
          <a:bodyPr>
            <a:normAutofit fontScale="90000"/>
          </a:bodyPr>
          <a:lstStyle/>
          <a:p>
            <a:r>
              <a:rPr lang="en-US" sz="2900" dirty="0" smtClean="0">
                <a:solidFill>
                  <a:srgbClr val="5E85D5"/>
                </a:solidFill>
                <a:latin typeface="Arial"/>
                <a:cs typeface="Arial"/>
              </a:rPr>
              <a:t>Worth, Value </a:t>
            </a:r>
            <a:r>
              <a:rPr lang="en-US" sz="2900" dirty="0">
                <a:solidFill>
                  <a:srgbClr val="5E85D5"/>
                </a:solidFill>
                <a:latin typeface="Arial"/>
                <a:cs typeface="Arial"/>
              </a:rPr>
              <a:t>and </a:t>
            </a:r>
            <a:r>
              <a:rPr lang="en-US" sz="2900" dirty="0" smtClean="0">
                <a:solidFill>
                  <a:srgbClr val="5E85D5"/>
                </a:solidFill>
                <a:latin typeface="Arial"/>
                <a:cs typeface="Arial"/>
              </a:rPr>
              <a:t>Profit</a:t>
            </a:r>
            <a:br>
              <a:rPr lang="en-US" sz="2900" dirty="0" smtClean="0">
                <a:solidFill>
                  <a:srgbClr val="5E85D5"/>
                </a:solidFill>
                <a:latin typeface="Arial"/>
                <a:cs typeface="Arial"/>
              </a:rPr>
            </a:br>
            <a:r>
              <a:rPr lang="en-US" sz="2200" i="1" dirty="0" smtClean="0">
                <a:solidFill>
                  <a:srgbClr val="5E85D5"/>
                </a:solidFill>
                <a:latin typeface="Arial"/>
                <a:cs typeface="Arial"/>
              </a:rPr>
              <a:t>Subjectivity and Objectivity</a:t>
            </a:r>
            <a:endParaRPr lang="en-US" sz="2200" i="1" dirty="0">
              <a:solidFill>
                <a:srgbClr val="5E85D5"/>
              </a:solidFill>
              <a:latin typeface="Arial"/>
              <a:cs typeface="Arial"/>
            </a:endParaRPr>
          </a:p>
        </p:txBody>
      </p:sp>
      <p:sp>
        <p:nvSpPr>
          <p:cNvPr id="6" name="TextBox 5"/>
          <p:cNvSpPr txBox="1"/>
          <p:nvPr/>
        </p:nvSpPr>
        <p:spPr>
          <a:xfrm>
            <a:off x="214105" y="2503867"/>
            <a:ext cx="8715464" cy="807913"/>
          </a:xfrm>
          <a:prstGeom prst="rect">
            <a:avLst/>
          </a:prstGeom>
          <a:solidFill>
            <a:srgbClr val="C6D9F1"/>
          </a:solidFill>
        </p:spPr>
        <p:txBody>
          <a:bodyPr wrap="square" rtlCol="0">
            <a:spAutoFit/>
          </a:bodyPr>
          <a:lstStyle/>
          <a:p>
            <a:pPr marL="230188" indent="-230188">
              <a:spcAft>
                <a:spcPts val="300"/>
              </a:spcAft>
              <a:buSzPct val="100000"/>
              <a:buFont typeface="Wingdings" charset="2"/>
              <a:buChar char="§"/>
            </a:pPr>
            <a:r>
              <a:rPr lang="en-US" sz="2200" dirty="0" smtClean="0">
                <a:latin typeface="Arial"/>
                <a:cs typeface="Arial"/>
              </a:rPr>
              <a:t>Value is Total Labor Cost to bring a product to market (LTV</a:t>
            </a:r>
            <a:r>
              <a:rPr lang="en-US" sz="2200" baseline="30000" dirty="0" smtClean="0">
                <a:latin typeface="Arial"/>
                <a:cs typeface="Arial"/>
              </a:rPr>
              <a:t>1</a:t>
            </a:r>
            <a:r>
              <a:rPr lang="en-US" sz="2200" dirty="0" smtClean="0">
                <a:latin typeface="Arial"/>
                <a:cs typeface="Arial"/>
              </a:rPr>
              <a:t>)</a:t>
            </a:r>
          </a:p>
          <a:p>
            <a:pPr marL="230188" indent="-230188">
              <a:spcAft>
                <a:spcPts val="300"/>
              </a:spcAft>
              <a:buSzPct val="100000"/>
              <a:buFont typeface="Wingdings" charset="2"/>
              <a:buChar char="§"/>
            </a:pPr>
            <a:r>
              <a:rPr lang="en-US" sz="2200" i="1" u="sng" dirty="0">
                <a:solidFill>
                  <a:srgbClr val="008000"/>
                </a:solidFill>
                <a:latin typeface="Arial"/>
                <a:cs typeface="Arial"/>
              </a:rPr>
              <a:t>Value is </a:t>
            </a:r>
            <a:r>
              <a:rPr lang="en-US" sz="2200" i="1" u="sng" dirty="0" smtClean="0">
                <a:solidFill>
                  <a:srgbClr val="008000"/>
                </a:solidFill>
                <a:latin typeface="Arial"/>
                <a:cs typeface="Arial"/>
              </a:rPr>
              <a:t>objective</a:t>
            </a:r>
            <a:r>
              <a:rPr lang="en-US" sz="2200" dirty="0">
                <a:latin typeface="Arial"/>
                <a:cs typeface="Arial"/>
              </a:rPr>
              <a:t> </a:t>
            </a:r>
            <a:r>
              <a:rPr lang="en-US" sz="2200" dirty="0" smtClean="0">
                <a:latin typeface="Arial"/>
                <a:cs typeface="Arial"/>
              </a:rPr>
              <a:t> Producers account for costs exactly</a:t>
            </a:r>
            <a:endParaRPr lang="en-US" sz="2200" dirty="0">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5</a:t>
            </a:fld>
            <a:endParaRPr lang="en-US"/>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16" name="TextBox 15"/>
          <p:cNvSpPr txBox="1"/>
          <p:nvPr/>
        </p:nvSpPr>
        <p:spPr>
          <a:xfrm>
            <a:off x="214072" y="1249497"/>
            <a:ext cx="8718235" cy="1146468"/>
          </a:xfrm>
          <a:prstGeom prst="rect">
            <a:avLst/>
          </a:prstGeom>
          <a:solidFill>
            <a:srgbClr val="C6D9F1"/>
          </a:solidFill>
        </p:spPr>
        <p:txBody>
          <a:bodyPr wrap="square" rtlCol="0">
            <a:spAutoFit/>
          </a:bodyPr>
          <a:lstStyle/>
          <a:p>
            <a:pPr marL="230188" indent="-230188">
              <a:spcAft>
                <a:spcPts val="300"/>
              </a:spcAft>
              <a:buSzPct val="100000"/>
              <a:buFont typeface="Wingdings" charset="2"/>
              <a:buChar char="§"/>
            </a:pPr>
            <a:r>
              <a:rPr lang="en-US" sz="2200" dirty="0" smtClean="0">
                <a:latin typeface="Arial"/>
                <a:cs typeface="Arial"/>
              </a:rPr>
              <a:t>Consumers pay a Price that includes Profit </a:t>
            </a:r>
            <a:r>
              <a:rPr lang="mr-IN" sz="2200" dirty="0" smtClean="0">
                <a:latin typeface="Arial"/>
                <a:cs typeface="Arial"/>
              </a:rPr>
              <a:t>–</a:t>
            </a:r>
            <a:r>
              <a:rPr lang="en-US" sz="2200" dirty="0" smtClean="0">
                <a:latin typeface="Arial"/>
                <a:cs typeface="Arial"/>
              </a:rPr>
              <a:t> each has a feeling </a:t>
            </a:r>
            <a:r>
              <a:rPr lang="en-US" sz="2200" dirty="0">
                <a:latin typeface="Arial"/>
                <a:cs typeface="Arial"/>
              </a:rPr>
              <a:t>or </a:t>
            </a:r>
            <a:r>
              <a:rPr lang="en-US" sz="2200" dirty="0" smtClean="0">
                <a:latin typeface="Arial"/>
                <a:cs typeface="Arial"/>
              </a:rPr>
              <a:t>expectation </a:t>
            </a:r>
            <a:r>
              <a:rPr lang="en-US" sz="2200" dirty="0">
                <a:latin typeface="Arial"/>
                <a:cs typeface="Arial"/>
              </a:rPr>
              <a:t>of </a:t>
            </a:r>
            <a:r>
              <a:rPr lang="en-US" sz="2200" dirty="0" smtClean="0">
                <a:latin typeface="Arial"/>
                <a:cs typeface="Arial"/>
              </a:rPr>
              <a:t>Worth a product signifies to her or him</a:t>
            </a:r>
          </a:p>
          <a:p>
            <a:pPr marL="230188" indent="-230188">
              <a:spcAft>
                <a:spcPts val="300"/>
              </a:spcAft>
              <a:buSzPct val="100000"/>
              <a:buFont typeface="Wingdings" charset="2"/>
              <a:buChar char="§"/>
            </a:pPr>
            <a:r>
              <a:rPr lang="en-US" sz="2200" i="1" u="sng" dirty="0">
                <a:solidFill>
                  <a:srgbClr val="FF6600"/>
                </a:solidFill>
                <a:latin typeface="Arial"/>
                <a:cs typeface="Arial"/>
              </a:rPr>
              <a:t>Worth is </a:t>
            </a:r>
            <a:r>
              <a:rPr lang="en-US" sz="2200" i="1" u="sng" dirty="0" smtClean="0">
                <a:solidFill>
                  <a:srgbClr val="FF6600"/>
                </a:solidFill>
                <a:latin typeface="Arial"/>
                <a:cs typeface="Arial"/>
              </a:rPr>
              <a:t>subjective</a:t>
            </a:r>
            <a:r>
              <a:rPr lang="en-US" sz="2200" dirty="0">
                <a:solidFill>
                  <a:srgbClr val="FF6600"/>
                </a:solidFill>
                <a:latin typeface="Arial"/>
                <a:cs typeface="Arial"/>
              </a:rPr>
              <a:t> </a:t>
            </a:r>
            <a:r>
              <a:rPr lang="en-US" sz="2200" dirty="0" smtClean="0">
                <a:solidFill>
                  <a:srgbClr val="FF6600"/>
                </a:solidFill>
                <a:latin typeface="Arial"/>
                <a:cs typeface="Arial"/>
              </a:rPr>
              <a:t> </a:t>
            </a:r>
            <a:r>
              <a:rPr lang="en-US" sz="2200" dirty="0" smtClean="0">
                <a:latin typeface="Arial"/>
                <a:cs typeface="Arial"/>
              </a:rPr>
              <a:t>Consumers differ in feelings</a:t>
            </a:r>
            <a:r>
              <a:rPr lang="en-US" sz="2200" dirty="0">
                <a:latin typeface="Arial"/>
                <a:cs typeface="Arial"/>
              </a:rPr>
              <a:t> </a:t>
            </a:r>
            <a:r>
              <a:rPr lang="en-US" sz="2200" dirty="0" smtClean="0">
                <a:latin typeface="Arial"/>
                <a:cs typeface="Arial"/>
              </a:rPr>
              <a:t>&amp; expectations</a:t>
            </a:r>
          </a:p>
        </p:txBody>
      </p:sp>
      <p:sp>
        <p:nvSpPr>
          <p:cNvPr id="17" name="TextBox 16"/>
          <p:cNvSpPr txBox="1"/>
          <p:nvPr/>
        </p:nvSpPr>
        <p:spPr>
          <a:xfrm>
            <a:off x="214106" y="3978667"/>
            <a:ext cx="8715464" cy="1561966"/>
          </a:xfrm>
          <a:prstGeom prst="rect">
            <a:avLst/>
          </a:prstGeom>
          <a:solidFill>
            <a:srgbClr val="C6D9F1"/>
          </a:solidFill>
        </p:spPr>
        <p:txBody>
          <a:bodyPr wrap="square" rtlCol="0">
            <a:spAutoFit/>
          </a:bodyPr>
          <a:lstStyle/>
          <a:p>
            <a:pPr marL="230188" indent="-230188">
              <a:spcAft>
                <a:spcPts val="300"/>
              </a:spcAft>
              <a:buSzPct val="100000"/>
              <a:buFont typeface="Wingdings" charset="2"/>
              <a:buChar char="§"/>
            </a:pPr>
            <a:r>
              <a:rPr lang="en-US" sz="2200" dirty="0" smtClean="0">
                <a:latin typeface="Arial"/>
                <a:cs typeface="Arial"/>
              </a:rPr>
              <a:t>Separation of Worth from Value </a:t>
            </a:r>
          </a:p>
          <a:p>
            <a:pPr marL="396875" lvl="2" indent="-166688">
              <a:spcAft>
                <a:spcPts val="300"/>
              </a:spcAft>
              <a:buSzPct val="100000"/>
              <a:buFont typeface="Arial"/>
              <a:buChar char="•"/>
            </a:pPr>
            <a:r>
              <a:rPr lang="en-US" sz="2200" dirty="0">
                <a:latin typeface="Arial"/>
                <a:cs typeface="Arial"/>
              </a:rPr>
              <a:t>A</a:t>
            </a:r>
            <a:r>
              <a:rPr lang="en-US" sz="2200" dirty="0" smtClean="0">
                <a:latin typeface="Arial"/>
                <a:cs typeface="Arial"/>
              </a:rPr>
              <a:t>voids confusing subjective motivations with objective measures</a:t>
            </a:r>
            <a:r>
              <a:rPr lang="en-US" sz="2200" baseline="30000" dirty="0" smtClean="0">
                <a:latin typeface="Arial"/>
                <a:cs typeface="Arial"/>
              </a:rPr>
              <a:t>2</a:t>
            </a:r>
            <a:endParaRPr lang="en-US" sz="2200" dirty="0" smtClean="0">
              <a:latin typeface="Arial"/>
              <a:cs typeface="Arial"/>
            </a:endParaRPr>
          </a:p>
          <a:p>
            <a:pPr marL="396875" lvl="2" indent="-166688">
              <a:spcAft>
                <a:spcPts val="300"/>
              </a:spcAft>
              <a:buSzPct val="100000"/>
              <a:buFont typeface="Arial"/>
              <a:buChar char="•"/>
            </a:pPr>
            <a:r>
              <a:rPr lang="en-US" sz="2200" dirty="0" smtClean="0">
                <a:latin typeface="Arial"/>
                <a:cs typeface="Arial"/>
              </a:rPr>
              <a:t>Helps understand </a:t>
            </a:r>
            <a:r>
              <a:rPr lang="en-US" sz="2200" u="sng" dirty="0" smtClean="0">
                <a:latin typeface="Arial"/>
                <a:cs typeface="Arial"/>
              </a:rPr>
              <a:t>asymmetry</a:t>
            </a:r>
            <a:r>
              <a:rPr lang="en-US" sz="2200" dirty="0" smtClean="0">
                <a:latin typeface="Arial"/>
                <a:cs typeface="Arial"/>
              </a:rPr>
              <a:t> in human transactions</a:t>
            </a:r>
          </a:p>
          <a:p>
            <a:pPr marL="396875" lvl="2" indent="-166688">
              <a:spcAft>
                <a:spcPts val="300"/>
              </a:spcAft>
              <a:buSzPct val="100000"/>
              <a:buFont typeface="Arial"/>
              <a:buChar char="•"/>
            </a:pPr>
            <a:r>
              <a:rPr lang="en-US" sz="2200" dirty="0" smtClean="0">
                <a:latin typeface="Arial"/>
                <a:cs typeface="Arial"/>
              </a:rPr>
              <a:t>Explains how valueless profits arise and multiply</a:t>
            </a:r>
          </a:p>
        </p:txBody>
      </p:sp>
      <p:sp>
        <p:nvSpPr>
          <p:cNvPr id="18" name="TextBox 17"/>
          <p:cNvSpPr txBox="1"/>
          <p:nvPr/>
        </p:nvSpPr>
        <p:spPr>
          <a:xfrm>
            <a:off x="214105" y="3419989"/>
            <a:ext cx="8715464" cy="430887"/>
          </a:xfrm>
          <a:prstGeom prst="rect">
            <a:avLst/>
          </a:prstGeom>
          <a:solidFill>
            <a:srgbClr val="C6D9F1"/>
          </a:solidFill>
        </p:spPr>
        <p:txBody>
          <a:bodyPr wrap="square" rtlCol="0">
            <a:spAutoFit/>
          </a:bodyPr>
          <a:lstStyle/>
          <a:p>
            <a:pPr marL="230188" lvl="1" indent="-230188">
              <a:spcAft>
                <a:spcPts val="300"/>
              </a:spcAft>
              <a:buSzPct val="100000"/>
              <a:buFont typeface="Wingdings" charset="2"/>
              <a:buChar char="§"/>
            </a:pPr>
            <a:r>
              <a:rPr lang="en-US" sz="2200" dirty="0" smtClean="0">
                <a:solidFill>
                  <a:srgbClr val="FF6600"/>
                </a:solidFill>
                <a:latin typeface="Arial"/>
                <a:cs typeface="Arial"/>
              </a:rPr>
              <a:t>Consumers = mostly subjective</a:t>
            </a:r>
            <a:r>
              <a:rPr lang="en-US" sz="2200" dirty="0" smtClean="0">
                <a:latin typeface="Arial"/>
                <a:cs typeface="Arial"/>
              </a:rPr>
              <a:t>; </a:t>
            </a:r>
            <a:r>
              <a:rPr lang="en-US" sz="2200" dirty="0" smtClean="0">
                <a:solidFill>
                  <a:srgbClr val="2E8E01"/>
                </a:solidFill>
                <a:latin typeface="Arial"/>
                <a:cs typeface="Arial"/>
              </a:rPr>
              <a:t>Producers = mostly objective</a:t>
            </a:r>
          </a:p>
        </p:txBody>
      </p:sp>
      <p:sp>
        <p:nvSpPr>
          <p:cNvPr id="4" name="TextBox 3"/>
          <p:cNvSpPr txBox="1"/>
          <p:nvPr/>
        </p:nvSpPr>
        <p:spPr>
          <a:xfrm>
            <a:off x="357732" y="6028255"/>
            <a:ext cx="4358618" cy="338554"/>
          </a:xfrm>
          <a:prstGeom prst="rect">
            <a:avLst/>
          </a:prstGeom>
          <a:noFill/>
        </p:spPr>
        <p:txBody>
          <a:bodyPr wrap="none" rtlCol="0">
            <a:spAutoFit/>
          </a:bodyPr>
          <a:lstStyle/>
          <a:p>
            <a:r>
              <a:rPr lang="en-US" sz="1600" baseline="30000" dirty="0" smtClean="0">
                <a:latin typeface="Arial"/>
                <a:cs typeface="Arial"/>
              </a:rPr>
              <a:t>1</a:t>
            </a:r>
            <a:r>
              <a:rPr lang="en-US" sz="1600" dirty="0" smtClean="0">
                <a:latin typeface="Arial"/>
                <a:cs typeface="Arial"/>
              </a:rPr>
              <a:t> Labor Theory of Value: Smith, Ricardo, Marx</a:t>
            </a:r>
            <a:endParaRPr lang="en-US" sz="1600" dirty="0">
              <a:latin typeface="Arial"/>
              <a:cs typeface="Arial"/>
            </a:endParaRPr>
          </a:p>
        </p:txBody>
      </p:sp>
      <p:sp>
        <p:nvSpPr>
          <p:cNvPr id="10" name="TextBox 9"/>
          <p:cNvSpPr txBox="1"/>
          <p:nvPr/>
        </p:nvSpPr>
        <p:spPr>
          <a:xfrm>
            <a:off x="4915818" y="6028255"/>
            <a:ext cx="3770982" cy="338554"/>
          </a:xfrm>
          <a:prstGeom prst="rect">
            <a:avLst/>
          </a:prstGeom>
          <a:noFill/>
        </p:spPr>
        <p:txBody>
          <a:bodyPr wrap="square" rtlCol="0">
            <a:spAutoFit/>
          </a:bodyPr>
          <a:lstStyle/>
          <a:p>
            <a:r>
              <a:rPr lang="en-US" sz="1600" baseline="30000" dirty="0">
                <a:latin typeface="Arial"/>
                <a:cs typeface="Arial"/>
              </a:rPr>
              <a:t>2</a:t>
            </a:r>
            <a:r>
              <a:rPr lang="en-US" sz="1600" baseline="30000" dirty="0" smtClean="0">
                <a:latin typeface="Arial"/>
                <a:cs typeface="Arial"/>
              </a:rPr>
              <a:t> </a:t>
            </a:r>
            <a:r>
              <a:rPr lang="en-US" sz="1600" dirty="0" smtClean="0">
                <a:latin typeface="Arial"/>
                <a:cs typeface="Arial"/>
              </a:rPr>
              <a:t>Subjectivists:</a:t>
            </a:r>
            <a:r>
              <a:rPr lang="en-US" sz="1600" baseline="30000" dirty="0" smtClean="0">
                <a:latin typeface="Arial"/>
                <a:cs typeface="Arial"/>
              </a:rPr>
              <a:t> </a:t>
            </a:r>
            <a:r>
              <a:rPr lang="en-US" sz="1600" dirty="0" smtClean="0">
                <a:latin typeface="Arial"/>
                <a:cs typeface="Arial"/>
              </a:rPr>
              <a:t>Jevons, Walras, </a:t>
            </a:r>
            <a:r>
              <a:rPr lang="en-US" sz="1600" dirty="0" err="1" smtClean="0">
                <a:latin typeface="Arial"/>
                <a:cs typeface="Arial"/>
              </a:rPr>
              <a:t>Menger</a:t>
            </a:r>
            <a:r>
              <a:rPr lang="en-US" sz="1600" dirty="0" smtClean="0">
                <a:latin typeface="Arial"/>
                <a:cs typeface="Arial"/>
              </a:rPr>
              <a:t> </a:t>
            </a:r>
            <a:endParaRPr lang="en-US" sz="1600" dirty="0">
              <a:latin typeface="Arial"/>
              <a:cs typeface="Arial"/>
            </a:endParaRPr>
          </a:p>
        </p:txBody>
      </p:sp>
    </p:spTree>
    <p:extLst>
      <p:ext uri="{BB962C8B-B14F-4D97-AF65-F5344CB8AC3E}">
        <p14:creationId xmlns:p14="http://schemas.microsoft.com/office/powerpoint/2010/main" val="24079675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6" grpId="0" animBg="1"/>
      <p:bldP spid="17" grpId="0" animBg="1"/>
      <p:bldP spid="18" grpId="0" animBg="1"/>
      <p:bldP spid="4"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504"/>
            <a:ext cx="8229600" cy="558396"/>
          </a:xfrm>
        </p:spPr>
        <p:txBody>
          <a:bodyPr>
            <a:normAutofit/>
          </a:bodyPr>
          <a:lstStyle/>
          <a:p>
            <a:r>
              <a:rPr lang="en-US" sz="2600" dirty="0" smtClean="0">
                <a:solidFill>
                  <a:srgbClr val="5E85D5"/>
                </a:solidFill>
                <a:latin typeface="Arial"/>
                <a:cs typeface="Arial"/>
              </a:rPr>
              <a:t>Asymmetry of Cash Flow in Sales Transactions</a:t>
            </a:r>
            <a:endParaRPr lang="en-US" sz="2600" i="1" dirty="0">
              <a:solidFill>
                <a:srgbClr val="5E85D5"/>
              </a:solidFill>
              <a:latin typeface="Arial"/>
              <a:cs typeface="Arial"/>
            </a:endParaRPr>
          </a:p>
        </p:txBody>
      </p:sp>
      <p:sp>
        <p:nvSpPr>
          <p:cNvPr id="6" name="TextBox 5"/>
          <p:cNvSpPr txBox="1"/>
          <p:nvPr/>
        </p:nvSpPr>
        <p:spPr>
          <a:xfrm>
            <a:off x="374650" y="2362147"/>
            <a:ext cx="8475592" cy="1723549"/>
          </a:xfrm>
          <a:prstGeom prst="rect">
            <a:avLst/>
          </a:prstGeom>
          <a:solidFill>
            <a:srgbClr val="C6D9F1"/>
          </a:solidFill>
        </p:spPr>
        <p:txBody>
          <a:bodyPr wrap="square" rtlCol="0">
            <a:spAutoFit/>
          </a:bodyPr>
          <a:lstStyle/>
          <a:p>
            <a:pPr algn="ctr"/>
            <a:r>
              <a:rPr lang="en-US" sz="2200" u="sng" dirty="0" smtClean="0">
                <a:solidFill>
                  <a:srgbClr val="000000"/>
                </a:solidFill>
                <a:latin typeface="Arial"/>
                <a:cs typeface="Arial"/>
              </a:rPr>
              <a:t>Moment</a:t>
            </a:r>
            <a:r>
              <a:rPr lang="en-US" sz="2200" b="1" u="sng" dirty="0" smtClean="0">
                <a:solidFill>
                  <a:srgbClr val="000000"/>
                </a:solidFill>
                <a:latin typeface="Arial"/>
                <a:cs typeface="Arial"/>
              </a:rPr>
              <a:t> of </a:t>
            </a:r>
            <a:r>
              <a:rPr lang="en-US" sz="2200" u="sng" dirty="0">
                <a:solidFill>
                  <a:srgbClr val="000000"/>
                </a:solidFill>
                <a:latin typeface="Arial"/>
                <a:cs typeface="Arial"/>
              </a:rPr>
              <a:t>Transaction</a:t>
            </a:r>
            <a:r>
              <a:rPr lang="en-US" sz="2200" dirty="0" smtClean="0">
                <a:solidFill>
                  <a:srgbClr val="000000"/>
                </a:solidFill>
                <a:latin typeface="Arial"/>
                <a:cs typeface="Arial"/>
              </a:rPr>
              <a:t>:</a:t>
            </a:r>
          </a:p>
          <a:p>
            <a:pPr algn="ctr"/>
            <a:r>
              <a:rPr lang="en-US" sz="2200" dirty="0" smtClean="0">
                <a:solidFill>
                  <a:srgbClr val="000000"/>
                </a:solidFill>
                <a:latin typeface="Arial"/>
                <a:cs typeface="Arial"/>
              </a:rPr>
              <a:t>Buyer &amp; Seller meet in the market.  Buyer’s purchase at agreed price starts the irreversible money flow to Seller for product</a:t>
            </a:r>
          </a:p>
          <a:p>
            <a:pPr algn="ctr"/>
            <a:endParaRPr lang="en-US" sz="2000" dirty="0" smtClean="0">
              <a:solidFill>
                <a:srgbClr val="000000"/>
              </a:solidFill>
              <a:latin typeface="Arial"/>
              <a:cs typeface="Arial"/>
            </a:endParaRPr>
          </a:p>
          <a:p>
            <a:pPr algn="ctr"/>
            <a:r>
              <a:rPr lang="en-US" sz="2000" dirty="0" smtClean="0">
                <a:solidFill>
                  <a:srgbClr val="000000"/>
                </a:solidFill>
                <a:latin typeface="Arial"/>
                <a:cs typeface="Arial"/>
              </a:rPr>
              <a:t> </a:t>
            </a:r>
            <a:endParaRPr lang="en-US" sz="2000" dirty="0">
              <a:solidFill>
                <a:srgbClr val="000000"/>
              </a:solidFill>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6</a:t>
            </a:fld>
            <a:endParaRPr lang="en-US"/>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8" name="TextBox 7"/>
          <p:cNvSpPr txBox="1"/>
          <p:nvPr/>
        </p:nvSpPr>
        <p:spPr>
          <a:xfrm>
            <a:off x="374650" y="4211112"/>
            <a:ext cx="8475592" cy="1107996"/>
          </a:xfrm>
          <a:prstGeom prst="rect">
            <a:avLst/>
          </a:prstGeom>
          <a:solidFill>
            <a:srgbClr val="C6D9F1"/>
          </a:solidFill>
        </p:spPr>
        <p:txBody>
          <a:bodyPr wrap="square" rtlCol="0">
            <a:spAutoFit/>
          </a:bodyPr>
          <a:lstStyle/>
          <a:p>
            <a:pPr algn="ctr"/>
            <a:r>
              <a:rPr lang="en-US" sz="2200" dirty="0">
                <a:solidFill>
                  <a:srgbClr val="000000"/>
                </a:solidFill>
                <a:latin typeface="Arial"/>
                <a:cs typeface="Arial"/>
              </a:rPr>
              <a:t>This asymmetric t</a:t>
            </a:r>
            <a:r>
              <a:rPr lang="en-US" sz="2200" dirty="0" smtClean="0">
                <a:solidFill>
                  <a:srgbClr val="000000"/>
                </a:solidFill>
                <a:latin typeface="Arial"/>
                <a:cs typeface="Arial"/>
              </a:rPr>
              <a:t>ransaction converts </a:t>
            </a:r>
          </a:p>
          <a:p>
            <a:pPr algn="ctr"/>
            <a:r>
              <a:rPr lang="en-US" sz="2200" dirty="0">
                <a:solidFill>
                  <a:srgbClr val="FF6600"/>
                </a:solidFill>
                <a:latin typeface="Arial"/>
                <a:cs typeface="Arial"/>
              </a:rPr>
              <a:t>s</a:t>
            </a:r>
            <a:r>
              <a:rPr lang="en-US" sz="2200" dirty="0" smtClean="0">
                <a:solidFill>
                  <a:srgbClr val="FF6600"/>
                </a:solidFill>
                <a:latin typeface="Arial"/>
                <a:cs typeface="Arial"/>
              </a:rPr>
              <a:t>ubjective</a:t>
            </a:r>
            <a:r>
              <a:rPr lang="en-US" sz="2200" dirty="0" smtClean="0">
                <a:solidFill>
                  <a:srgbClr val="000000"/>
                </a:solidFill>
                <a:latin typeface="Arial"/>
                <a:cs typeface="Arial"/>
              </a:rPr>
              <a:t> </a:t>
            </a:r>
            <a:r>
              <a:rPr lang="en-US" sz="2200" dirty="0">
                <a:solidFill>
                  <a:srgbClr val="000000"/>
                </a:solidFill>
                <a:latin typeface="Arial"/>
                <a:cs typeface="Arial"/>
              </a:rPr>
              <a:t>w</a:t>
            </a:r>
            <a:r>
              <a:rPr lang="en-US" sz="2200" dirty="0" smtClean="0">
                <a:solidFill>
                  <a:srgbClr val="000000"/>
                </a:solidFill>
                <a:latin typeface="Arial"/>
                <a:cs typeface="Arial"/>
              </a:rPr>
              <a:t>orth into </a:t>
            </a:r>
            <a:r>
              <a:rPr lang="en-US" sz="2200" dirty="0" smtClean="0">
                <a:solidFill>
                  <a:srgbClr val="008000"/>
                </a:solidFill>
                <a:latin typeface="Arial"/>
                <a:cs typeface="Arial"/>
              </a:rPr>
              <a:t>objective</a:t>
            </a:r>
            <a:r>
              <a:rPr lang="en-US" sz="2200" dirty="0" smtClean="0">
                <a:solidFill>
                  <a:srgbClr val="000000"/>
                </a:solidFill>
                <a:latin typeface="Arial"/>
                <a:cs typeface="Arial"/>
              </a:rPr>
              <a:t> </a:t>
            </a:r>
            <a:r>
              <a:rPr lang="en-US" sz="2200" dirty="0">
                <a:solidFill>
                  <a:srgbClr val="000000"/>
                </a:solidFill>
                <a:latin typeface="Arial"/>
                <a:cs typeface="Arial"/>
              </a:rPr>
              <a:t>p</a:t>
            </a:r>
            <a:r>
              <a:rPr lang="en-US" sz="2200" dirty="0" smtClean="0">
                <a:solidFill>
                  <a:srgbClr val="000000"/>
                </a:solidFill>
                <a:latin typeface="Arial"/>
                <a:cs typeface="Arial"/>
              </a:rPr>
              <a:t>rice payment</a:t>
            </a:r>
          </a:p>
          <a:p>
            <a:pPr algn="ctr"/>
            <a:r>
              <a:rPr lang="en-US" sz="2200" dirty="0">
                <a:solidFill>
                  <a:srgbClr val="008000"/>
                </a:solidFill>
                <a:latin typeface="Arial"/>
                <a:cs typeface="Arial"/>
              </a:rPr>
              <a:t>Price</a:t>
            </a:r>
            <a:r>
              <a:rPr lang="en-US" sz="2200" dirty="0">
                <a:solidFill>
                  <a:srgbClr val="000000"/>
                </a:solidFill>
                <a:latin typeface="Arial"/>
                <a:cs typeface="Arial"/>
              </a:rPr>
              <a:t> =</a:t>
            </a:r>
            <a:r>
              <a:rPr lang="en-US" sz="2200" dirty="0">
                <a:latin typeface="Arial"/>
                <a:cs typeface="Arial"/>
              </a:rPr>
              <a:t> </a:t>
            </a:r>
            <a:r>
              <a:rPr lang="en-US" sz="2200" dirty="0">
                <a:solidFill>
                  <a:srgbClr val="008000"/>
                </a:solidFill>
                <a:latin typeface="Arial"/>
                <a:cs typeface="Arial"/>
              </a:rPr>
              <a:t>Cost</a:t>
            </a:r>
            <a:r>
              <a:rPr lang="en-US" sz="2200" dirty="0">
                <a:latin typeface="Arial"/>
                <a:cs typeface="Arial"/>
              </a:rPr>
              <a:t> + </a:t>
            </a:r>
            <a:r>
              <a:rPr lang="en-US" sz="2200" dirty="0">
                <a:solidFill>
                  <a:srgbClr val="008000"/>
                </a:solidFill>
                <a:latin typeface="Arial"/>
                <a:cs typeface="Arial"/>
              </a:rPr>
              <a:t>Profit</a:t>
            </a:r>
            <a:r>
              <a:rPr lang="en-US" sz="2200" dirty="0">
                <a:solidFill>
                  <a:srgbClr val="000000"/>
                </a:solidFill>
                <a:latin typeface="Arial"/>
                <a:cs typeface="Arial"/>
              </a:rPr>
              <a:t> </a:t>
            </a:r>
            <a:endParaRPr lang="en-US" sz="2200" dirty="0">
              <a:latin typeface="Arial"/>
              <a:cs typeface="Arial"/>
            </a:endParaRPr>
          </a:p>
        </p:txBody>
      </p:sp>
      <p:grpSp>
        <p:nvGrpSpPr>
          <p:cNvPr id="12" name="Group 11"/>
          <p:cNvGrpSpPr/>
          <p:nvPr/>
        </p:nvGrpSpPr>
        <p:grpSpPr>
          <a:xfrm>
            <a:off x="3210084" y="3411775"/>
            <a:ext cx="2750078" cy="579078"/>
            <a:chOff x="3036015" y="3159341"/>
            <a:chExt cx="2750078" cy="579078"/>
          </a:xfrm>
        </p:grpSpPr>
        <p:cxnSp>
          <p:nvCxnSpPr>
            <p:cNvPr id="5" name="Straight Arrow Connector 4"/>
            <p:cNvCxnSpPr/>
            <p:nvPr/>
          </p:nvCxnSpPr>
          <p:spPr>
            <a:xfrm flipV="1">
              <a:off x="3921587" y="3549450"/>
              <a:ext cx="952458" cy="8142"/>
            </a:xfrm>
            <a:prstGeom prst="straightConnector1">
              <a:avLst/>
            </a:prstGeom>
            <a:ln w="57150" cmpd="sng">
              <a:solidFill>
                <a:srgbClr val="2E8E01"/>
              </a:solidFill>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036015" y="3307532"/>
              <a:ext cx="960025" cy="430887"/>
            </a:xfrm>
            <a:prstGeom prst="rect">
              <a:avLst/>
            </a:prstGeom>
            <a:noFill/>
          </p:spPr>
          <p:txBody>
            <a:bodyPr wrap="square" rtlCol="0">
              <a:spAutoFit/>
            </a:bodyPr>
            <a:lstStyle/>
            <a:p>
              <a:r>
                <a:rPr lang="en-US" sz="2200" dirty="0" smtClean="0">
                  <a:latin typeface="Arial"/>
                  <a:cs typeface="Arial"/>
                </a:rPr>
                <a:t>Buyer</a:t>
              </a:r>
              <a:endParaRPr lang="en-US" sz="2200" dirty="0">
                <a:latin typeface="Arial"/>
                <a:cs typeface="Arial"/>
              </a:endParaRPr>
            </a:p>
          </p:txBody>
        </p:sp>
        <p:sp>
          <p:nvSpPr>
            <p:cNvPr id="10" name="TextBox 9"/>
            <p:cNvSpPr txBox="1"/>
            <p:nvPr/>
          </p:nvSpPr>
          <p:spPr>
            <a:xfrm>
              <a:off x="4827058" y="3307532"/>
              <a:ext cx="959035" cy="430887"/>
            </a:xfrm>
            <a:prstGeom prst="rect">
              <a:avLst/>
            </a:prstGeom>
            <a:noFill/>
          </p:spPr>
          <p:txBody>
            <a:bodyPr wrap="square" rtlCol="0">
              <a:spAutoFit/>
            </a:bodyPr>
            <a:lstStyle/>
            <a:p>
              <a:r>
                <a:rPr lang="en-US" sz="2200" dirty="0" smtClean="0">
                  <a:latin typeface="Arial"/>
                  <a:cs typeface="Arial"/>
                </a:rPr>
                <a:t>Seller</a:t>
              </a:r>
              <a:endParaRPr lang="en-US" sz="2200" dirty="0">
                <a:latin typeface="Arial"/>
                <a:cs typeface="Arial"/>
              </a:endParaRPr>
            </a:p>
          </p:txBody>
        </p:sp>
        <p:sp>
          <p:nvSpPr>
            <p:cNvPr id="11" name="TextBox 10"/>
            <p:cNvSpPr txBox="1"/>
            <p:nvPr/>
          </p:nvSpPr>
          <p:spPr>
            <a:xfrm>
              <a:off x="4166712" y="3159341"/>
              <a:ext cx="423314" cy="430887"/>
            </a:xfrm>
            <a:prstGeom prst="rect">
              <a:avLst/>
            </a:prstGeom>
            <a:noFill/>
          </p:spPr>
          <p:txBody>
            <a:bodyPr wrap="square" rtlCol="0">
              <a:spAutoFit/>
            </a:bodyPr>
            <a:lstStyle/>
            <a:p>
              <a:r>
                <a:rPr lang="en-US" sz="2200" dirty="0" smtClean="0">
                  <a:latin typeface="Arial"/>
                  <a:cs typeface="Arial"/>
                </a:rPr>
                <a:t>$</a:t>
              </a:r>
              <a:endParaRPr lang="en-US" sz="2200" dirty="0">
                <a:latin typeface="Arial"/>
                <a:cs typeface="Arial"/>
              </a:endParaRPr>
            </a:p>
          </p:txBody>
        </p:sp>
      </p:grpSp>
      <p:sp>
        <p:nvSpPr>
          <p:cNvPr id="14" name="TextBox 13"/>
          <p:cNvSpPr txBox="1"/>
          <p:nvPr/>
        </p:nvSpPr>
        <p:spPr>
          <a:xfrm>
            <a:off x="374650" y="786057"/>
            <a:ext cx="8475592" cy="1446550"/>
          </a:xfrm>
          <a:prstGeom prst="rect">
            <a:avLst/>
          </a:prstGeom>
          <a:solidFill>
            <a:srgbClr val="C6D9F1"/>
          </a:solidFill>
        </p:spPr>
        <p:txBody>
          <a:bodyPr wrap="square" rtlCol="0">
            <a:spAutoFit/>
          </a:bodyPr>
          <a:lstStyle/>
          <a:p>
            <a:pPr algn="ctr"/>
            <a:r>
              <a:rPr lang="en-US" sz="2200" u="sng" dirty="0" smtClean="0">
                <a:solidFill>
                  <a:srgbClr val="000000"/>
                </a:solidFill>
                <a:latin typeface="Arial"/>
                <a:cs typeface="Arial"/>
              </a:rPr>
              <a:t>Moment </a:t>
            </a:r>
            <a:r>
              <a:rPr lang="en-US" sz="2200" b="1" u="sng" dirty="0" smtClean="0">
                <a:solidFill>
                  <a:srgbClr val="000000"/>
                </a:solidFill>
                <a:latin typeface="Arial"/>
                <a:cs typeface="Arial"/>
              </a:rPr>
              <a:t>before</a:t>
            </a:r>
            <a:r>
              <a:rPr lang="en-US" sz="2200" u="sng" dirty="0" smtClean="0">
                <a:solidFill>
                  <a:srgbClr val="000000"/>
                </a:solidFill>
                <a:latin typeface="Arial"/>
                <a:cs typeface="Arial"/>
              </a:rPr>
              <a:t> Transaction</a:t>
            </a:r>
            <a:r>
              <a:rPr lang="en-US" sz="2200" dirty="0" smtClean="0">
                <a:solidFill>
                  <a:srgbClr val="000000"/>
                </a:solidFill>
                <a:latin typeface="Arial"/>
                <a:cs typeface="Arial"/>
              </a:rPr>
              <a:t>: </a:t>
            </a:r>
          </a:p>
          <a:p>
            <a:pPr algn="ctr"/>
            <a:r>
              <a:rPr lang="en-US" sz="2200" dirty="0" smtClean="0">
                <a:solidFill>
                  <a:srgbClr val="000000"/>
                </a:solidFill>
                <a:latin typeface="Arial"/>
                <a:cs typeface="Arial"/>
              </a:rPr>
              <a:t>Buyer decides worth of product. Seller knows its value (product cost to market) and has an </a:t>
            </a:r>
            <a:r>
              <a:rPr lang="en-US" sz="2200" i="1" dirty="0" smtClean="0">
                <a:solidFill>
                  <a:srgbClr val="000000"/>
                </a:solidFill>
                <a:latin typeface="Arial"/>
                <a:cs typeface="Arial"/>
              </a:rPr>
              <a:t>expectation</a:t>
            </a:r>
            <a:r>
              <a:rPr lang="en-US" sz="2200" dirty="0" smtClean="0">
                <a:solidFill>
                  <a:srgbClr val="000000"/>
                </a:solidFill>
                <a:latin typeface="Arial"/>
                <a:cs typeface="Arial"/>
              </a:rPr>
              <a:t> of profit, if he gets his price</a:t>
            </a:r>
            <a:endParaRPr lang="en-US" sz="2200" dirty="0" smtClean="0">
              <a:solidFill>
                <a:srgbClr val="FF6600"/>
              </a:solidFill>
              <a:latin typeface="Arial"/>
              <a:cs typeface="Arial"/>
            </a:endParaRPr>
          </a:p>
          <a:p>
            <a:pPr algn="ctr"/>
            <a:r>
              <a:rPr lang="en-US" sz="2200" dirty="0" smtClean="0">
                <a:solidFill>
                  <a:srgbClr val="FF6600"/>
                </a:solidFill>
                <a:latin typeface="Arial"/>
                <a:cs typeface="Arial"/>
              </a:rPr>
              <a:t>Worth</a:t>
            </a:r>
            <a:r>
              <a:rPr lang="en-US" sz="2200" dirty="0" smtClean="0">
                <a:solidFill>
                  <a:srgbClr val="000000"/>
                </a:solidFill>
                <a:latin typeface="Arial"/>
                <a:cs typeface="Arial"/>
              </a:rPr>
              <a:t> </a:t>
            </a:r>
            <a:r>
              <a:rPr lang="en-US" sz="2200" dirty="0">
                <a:solidFill>
                  <a:srgbClr val="000000"/>
                </a:solidFill>
                <a:latin typeface="Arial"/>
                <a:cs typeface="Arial"/>
              </a:rPr>
              <a:t>= </a:t>
            </a:r>
            <a:r>
              <a:rPr lang="en-US" sz="2200" dirty="0">
                <a:solidFill>
                  <a:srgbClr val="008000"/>
                </a:solidFill>
                <a:latin typeface="Arial"/>
                <a:cs typeface="Arial"/>
              </a:rPr>
              <a:t>Value</a:t>
            </a:r>
            <a:r>
              <a:rPr lang="en-US" sz="2200" dirty="0">
                <a:latin typeface="Arial"/>
                <a:cs typeface="Arial"/>
              </a:rPr>
              <a:t> + </a:t>
            </a:r>
            <a:r>
              <a:rPr lang="en-US" sz="2200" dirty="0">
                <a:solidFill>
                  <a:srgbClr val="FF6600"/>
                </a:solidFill>
                <a:latin typeface="Arial"/>
                <a:cs typeface="Arial"/>
              </a:rPr>
              <a:t>Profit</a:t>
            </a:r>
            <a:r>
              <a:rPr lang="en-US" sz="2200" dirty="0">
                <a:solidFill>
                  <a:srgbClr val="000000"/>
                </a:solidFill>
                <a:latin typeface="Arial"/>
                <a:cs typeface="Arial"/>
              </a:rPr>
              <a:t>  </a:t>
            </a:r>
            <a:r>
              <a:rPr lang="en-US" sz="2200" dirty="0" smtClean="0">
                <a:solidFill>
                  <a:srgbClr val="000000"/>
                </a:solidFill>
                <a:latin typeface="Arial"/>
                <a:cs typeface="Arial"/>
              </a:rPr>
              <a:t> </a:t>
            </a:r>
            <a:endParaRPr lang="en-US" sz="2200" dirty="0">
              <a:solidFill>
                <a:srgbClr val="000000"/>
              </a:solidFill>
              <a:latin typeface="Arial"/>
              <a:cs typeface="Arial"/>
            </a:endParaRPr>
          </a:p>
        </p:txBody>
      </p:sp>
      <p:pic>
        <p:nvPicPr>
          <p:cNvPr id="17" name="Picture 16"/>
          <p:cNvPicPr>
            <a:picLocks noChangeAspect="1"/>
          </p:cNvPicPr>
          <p:nvPr/>
        </p:nvPicPr>
        <p:blipFill>
          <a:blip/>
          <a:stretch>
            <a:fillRect/>
          </a:stretch>
        </p:blipFill>
        <p:spPr>
          <a:xfrm>
            <a:off x="2227039" y="3490872"/>
            <a:ext cx="560448" cy="521860"/>
          </a:xfrm>
          <a:prstGeom prst="rect">
            <a:avLst/>
          </a:prstGeom>
        </p:spPr>
      </p:pic>
      <p:sp>
        <p:nvSpPr>
          <p:cNvPr id="20" name="TextBox 19"/>
          <p:cNvSpPr txBox="1"/>
          <p:nvPr/>
        </p:nvSpPr>
        <p:spPr>
          <a:xfrm>
            <a:off x="374650" y="5477262"/>
            <a:ext cx="8475592" cy="430887"/>
          </a:xfrm>
          <a:prstGeom prst="rect">
            <a:avLst/>
          </a:prstGeom>
          <a:solidFill>
            <a:srgbClr val="C6D9F1"/>
          </a:solidFill>
        </p:spPr>
        <p:txBody>
          <a:bodyPr wrap="square" rtlCol="0">
            <a:spAutoFit/>
          </a:bodyPr>
          <a:lstStyle/>
          <a:p>
            <a:pPr algn="ctr"/>
            <a:r>
              <a:rPr lang="en-US" sz="2200" dirty="0" smtClean="0">
                <a:solidFill>
                  <a:srgbClr val="000000"/>
                </a:solidFill>
                <a:latin typeface="Arial"/>
                <a:cs typeface="Arial"/>
              </a:rPr>
              <a:t>What causes this dynamic, asymmetric flow of money?</a:t>
            </a:r>
            <a:endParaRPr lang="en-US" sz="2200" dirty="0">
              <a:latin typeface="Arial"/>
              <a:cs typeface="Arial"/>
            </a:endParaRPr>
          </a:p>
        </p:txBody>
      </p:sp>
      <p:sp>
        <p:nvSpPr>
          <p:cNvPr id="21" name="TextBox 20"/>
          <p:cNvSpPr txBox="1"/>
          <p:nvPr/>
        </p:nvSpPr>
        <p:spPr>
          <a:xfrm>
            <a:off x="374650" y="6032007"/>
            <a:ext cx="8394700" cy="430887"/>
          </a:xfrm>
          <a:prstGeom prst="rect">
            <a:avLst/>
          </a:prstGeom>
          <a:solidFill>
            <a:srgbClr val="C6D9F1"/>
          </a:solidFill>
        </p:spPr>
        <p:txBody>
          <a:bodyPr wrap="square" rtlCol="0">
            <a:spAutoFit/>
          </a:bodyPr>
          <a:lstStyle/>
          <a:p>
            <a:pPr algn="ctr"/>
            <a:r>
              <a:rPr lang="en-US" sz="2200" dirty="0" smtClean="0">
                <a:solidFill>
                  <a:srgbClr val="000000"/>
                </a:solidFill>
                <a:latin typeface="Arial"/>
                <a:cs typeface="Arial"/>
              </a:rPr>
              <a:t>We will turn to the physics discipline of thermodynamics</a:t>
            </a:r>
            <a:endParaRPr lang="en-US" sz="2200" dirty="0">
              <a:latin typeface="Arial"/>
              <a:cs typeface="Arial"/>
            </a:endParaRPr>
          </a:p>
        </p:txBody>
      </p:sp>
      <p:sp>
        <p:nvSpPr>
          <p:cNvPr id="22" name="Rounded Rectangle 21"/>
          <p:cNvSpPr/>
          <p:nvPr/>
        </p:nvSpPr>
        <p:spPr>
          <a:xfrm>
            <a:off x="3020084" y="3431777"/>
            <a:ext cx="3000081" cy="625451"/>
          </a:xfrm>
          <a:prstGeom prst="roundRect">
            <a:avLst/>
          </a:prstGeom>
          <a:noFill/>
          <a:ln w="28575" cmpd="sng"/>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42107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dissolve">
                                      <p:cBhvr>
                                        <p:cTn id="15" dur="500"/>
                                        <p:tgtEl>
                                          <p:spTgt spid="17"/>
                                        </p:tgtEl>
                                      </p:cBhvr>
                                    </p:animEffect>
                                  </p:childTnLst>
                                  <p:subTnLst>
                                    <p:audio>
                                      <p:cMediaNode>
                                        <p:cTn display="0" masterRel="sameClick">
                                          <p:stCondLst>
                                            <p:cond evt="begin" delay="0">
                                              <p:tn val="13"/>
                                            </p:cond>
                                          </p:stCondLst>
                                          <p:endCondLst>
                                            <p:cond evt="onStopAudio" delay="0">
                                              <p:tgtEl>
                                                <p:sldTgt/>
                                              </p:tgtEl>
                                            </p:cond>
                                          </p:endCondLst>
                                        </p:cTn>
                                        <p:tgtEl>
                                          <p:sndTgt r:embed="rId3" name="Click"/>
                                        </p:tgtEl>
                                      </p:cMediaNode>
                                    </p:audio>
                                  </p:sub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4" name="Whoosh"/>
                                        </p:tgtEl>
                                      </p:cMediaNode>
                                    </p:audio>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xit" presetSubtype="0" fill="hold" nodeType="withEffect">
                                  <p:stCondLst>
                                    <p:cond delay="0"/>
                                  </p:stCondLst>
                                  <p:childTnLst>
                                    <p:set>
                                      <p:cBhvr>
                                        <p:cTn id="24" dur="1" fill="hold">
                                          <p:stCondLst>
                                            <p:cond delay="0"/>
                                          </p:stCondLst>
                                        </p:cTn>
                                        <p:tgtEl>
                                          <p:spTgt spid="1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2" presetClass="entr" presetSubtype="4"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4" grpId="0" animBg="1"/>
      <p:bldP spid="20" grpId="0" animBg="1"/>
      <p:bldP spid="21" grpId="0" animBg="1"/>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608" y="88795"/>
            <a:ext cx="8229600" cy="558396"/>
          </a:xfrm>
        </p:spPr>
        <p:txBody>
          <a:bodyPr>
            <a:normAutofit/>
          </a:bodyPr>
          <a:lstStyle/>
          <a:p>
            <a:r>
              <a:rPr lang="en-US" sz="2600" dirty="0">
                <a:solidFill>
                  <a:srgbClr val="5E85D5"/>
                </a:solidFill>
                <a:latin typeface="Arial"/>
                <a:cs typeface="Arial"/>
              </a:rPr>
              <a:t>Thermodynamics and </a:t>
            </a:r>
            <a:r>
              <a:rPr lang="en-US" sz="2600" dirty="0" smtClean="0">
                <a:solidFill>
                  <a:srgbClr val="5E85D5"/>
                </a:solidFill>
                <a:latin typeface="Arial"/>
                <a:cs typeface="Arial"/>
              </a:rPr>
              <a:t>Economics</a:t>
            </a:r>
            <a:endParaRPr lang="en-US" sz="2600" i="1" dirty="0">
              <a:solidFill>
                <a:srgbClr val="5E85D5"/>
              </a:solidFill>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7</a:t>
            </a:fld>
            <a:endParaRPr lang="en-US"/>
          </a:p>
        </p:txBody>
      </p:sp>
      <p:sp>
        <p:nvSpPr>
          <p:cNvPr id="7" name="Footer Placeholder 3"/>
          <p:cNvSpPr>
            <a:spLocks noGrp="1"/>
          </p:cNvSpPr>
          <p:nvPr>
            <p:ph type="ftr" sz="quarter" idx="11"/>
          </p:nvPr>
        </p:nvSpPr>
        <p:spPr>
          <a:xfrm>
            <a:off x="254000" y="6593653"/>
            <a:ext cx="1930400" cy="2556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9" name="TextBox 8"/>
          <p:cNvSpPr txBox="1"/>
          <p:nvPr/>
        </p:nvSpPr>
        <p:spPr>
          <a:xfrm>
            <a:off x="515813" y="2802043"/>
            <a:ext cx="8096318" cy="769441"/>
          </a:xfrm>
          <a:prstGeom prst="rect">
            <a:avLst/>
          </a:prstGeom>
          <a:solidFill>
            <a:srgbClr val="C6D9F1"/>
          </a:solidFill>
        </p:spPr>
        <p:txBody>
          <a:bodyPr wrap="square" rtlCol="0">
            <a:spAutoFit/>
          </a:bodyPr>
          <a:lstStyle/>
          <a:p>
            <a:r>
              <a:rPr lang="en-US" sz="2200" dirty="0">
                <a:solidFill>
                  <a:srgbClr val="000000"/>
                </a:solidFill>
                <a:latin typeface="Arial"/>
                <a:cs typeface="Arial"/>
              </a:rPr>
              <a:t>T</a:t>
            </a:r>
            <a:r>
              <a:rPr lang="en-US" sz="2200" dirty="0" smtClean="0">
                <a:solidFill>
                  <a:srgbClr val="000000"/>
                </a:solidFill>
                <a:latin typeface="Arial"/>
                <a:cs typeface="Arial"/>
              </a:rPr>
              <a:t>emperature </a:t>
            </a:r>
            <a:r>
              <a:rPr lang="en-US" sz="2200" dirty="0">
                <a:solidFill>
                  <a:srgbClr val="000000"/>
                </a:solidFill>
                <a:latin typeface="Arial"/>
                <a:cs typeface="Arial"/>
              </a:rPr>
              <a:t>gradient </a:t>
            </a:r>
            <a:r>
              <a:rPr lang="en-US" sz="2200" dirty="0" smtClean="0">
                <a:solidFill>
                  <a:srgbClr val="000000"/>
                </a:solidFill>
                <a:latin typeface="Arial"/>
                <a:cs typeface="Arial"/>
              </a:rPr>
              <a:t>(ΔT = T</a:t>
            </a:r>
            <a:r>
              <a:rPr lang="en-US" sz="2200" baseline="-25000" dirty="0" smtClean="0">
                <a:solidFill>
                  <a:srgbClr val="000000"/>
                </a:solidFill>
                <a:latin typeface="Arial"/>
                <a:cs typeface="Arial"/>
              </a:rPr>
              <a:t>H</a:t>
            </a:r>
            <a:r>
              <a:rPr lang="en-US" sz="2200" dirty="0" smtClean="0">
                <a:solidFill>
                  <a:srgbClr val="000000"/>
                </a:solidFill>
                <a:latin typeface="Arial"/>
                <a:cs typeface="Arial"/>
              </a:rPr>
              <a:t> </a:t>
            </a:r>
            <a:r>
              <a:rPr lang="mr-IN" sz="2200" i="1" dirty="0">
                <a:solidFill>
                  <a:srgbClr val="000000"/>
                </a:solidFill>
                <a:latin typeface="Arial"/>
                <a:cs typeface="Arial"/>
              </a:rPr>
              <a:t>–</a:t>
            </a:r>
            <a:r>
              <a:rPr lang="en-US" sz="2200" dirty="0" smtClean="0">
                <a:solidFill>
                  <a:srgbClr val="000000"/>
                </a:solidFill>
                <a:latin typeface="Arial"/>
                <a:cs typeface="Arial"/>
              </a:rPr>
              <a:t> T</a:t>
            </a:r>
            <a:r>
              <a:rPr lang="en-US" sz="2200" baseline="-25000" dirty="0" smtClean="0">
                <a:solidFill>
                  <a:srgbClr val="000000"/>
                </a:solidFill>
                <a:latin typeface="Arial"/>
                <a:cs typeface="Arial"/>
              </a:rPr>
              <a:t>C</a:t>
            </a:r>
            <a:r>
              <a:rPr lang="en-US" sz="2200" dirty="0" smtClean="0">
                <a:solidFill>
                  <a:srgbClr val="000000"/>
                </a:solidFill>
                <a:latin typeface="Arial"/>
                <a:cs typeface="Arial"/>
              </a:rPr>
              <a:t>) between hotter and colder regions in contact </a:t>
            </a:r>
            <a:r>
              <a:rPr lang="en-US" sz="2200" u="sng" dirty="0" smtClean="0">
                <a:solidFill>
                  <a:srgbClr val="000000"/>
                </a:solidFill>
                <a:latin typeface="Arial"/>
                <a:cs typeface="Arial"/>
              </a:rPr>
              <a:t>causes</a:t>
            </a:r>
            <a:r>
              <a:rPr lang="en-US" sz="2200" dirty="0" smtClean="0">
                <a:solidFill>
                  <a:srgbClr val="000000"/>
                </a:solidFill>
                <a:latin typeface="Arial"/>
                <a:cs typeface="Arial"/>
              </a:rPr>
              <a:t> heat </a:t>
            </a:r>
            <a:r>
              <a:rPr lang="en-US" sz="2200" dirty="0">
                <a:solidFill>
                  <a:srgbClr val="000000"/>
                </a:solidFill>
                <a:latin typeface="Arial"/>
                <a:cs typeface="Arial"/>
              </a:rPr>
              <a:t>flow (</a:t>
            </a:r>
            <a:r>
              <a:rPr lang="en-US" sz="2200" dirty="0" smtClean="0">
                <a:solidFill>
                  <a:srgbClr val="000000"/>
                </a:solidFill>
                <a:latin typeface="Arial"/>
                <a:cs typeface="Arial"/>
              </a:rPr>
              <a:t>ΔQ) from hot to cold</a:t>
            </a:r>
            <a:endParaRPr lang="en-US" sz="2200" i="1" dirty="0" smtClean="0">
              <a:solidFill>
                <a:srgbClr val="000000"/>
              </a:solidFill>
              <a:latin typeface="Arial"/>
              <a:cs typeface="Arial"/>
            </a:endParaRPr>
          </a:p>
        </p:txBody>
      </p:sp>
      <p:sp>
        <p:nvSpPr>
          <p:cNvPr id="10" name="TextBox 9"/>
          <p:cNvSpPr txBox="1"/>
          <p:nvPr/>
        </p:nvSpPr>
        <p:spPr>
          <a:xfrm>
            <a:off x="515814" y="5336408"/>
            <a:ext cx="8096317" cy="1107996"/>
          </a:xfrm>
          <a:prstGeom prst="rect">
            <a:avLst/>
          </a:prstGeom>
          <a:solidFill>
            <a:srgbClr val="C6D9F1"/>
          </a:solidFill>
        </p:spPr>
        <p:txBody>
          <a:bodyPr wrap="square" rtlCol="0">
            <a:spAutoFit/>
          </a:bodyPr>
          <a:lstStyle/>
          <a:p>
            <a:r>
              <a:rPr lang="en-US" sz="2200" i="1" dirty="0">
                <a:solidFill>
                  <a:srgbClr val="000000"/>
                </a:solidFill>
                <a:latin typeface="Arial"/>
                <a:cs typeface="Arial"/>
              </a:rPr>
              <a:t>E</a:t>
            </a:r>
            <a:r>
              <a:rPr lang="en-US" sz="2200" i="1" dirty="0" smtClean="0">
                <a:solidFill>
                  <a:srgbClr val="000000"/>
                </a:solidFill>
                <a:latin typeface="Arial"/>
                <a:cs typeface="Arial"/>
              </a:rPr>
              <a:t>conomic temperature </a:t>
            </a:r>
            <a:r>
              <a:rPr lang="en-US" sz="2200" i="1" dirty="0">
                <a:solidFill>
                  <a:srgbClr val="000000"/>
                </a:solidFill>
                <a:latin typeface="Arial"/>
                <a:cs typeface="Arial"/>
              </a:rPr>
              <a:t>gradient (</a:t>
            </a:r>
            <a:r>
              <a:rPr lang="en-US" sz="2200" i="1" dirty="0" smtClean="0">
                <a:solidFill>
                  <a:srgbClr val="000000"/>
                </a:solidFill>
                <a:latin typeface="Arial"/>
                <a:cs typeface="Arial"/>
              </a:rPr>
              <a:t>ΔT</a:t>
            </a:r>
            <a:r>
              <a:rPr lang="en-US" sz="2200" i="1" baseline="-25000" dirty="0" smtClean="0">
                <a:solidFill>
                  <a:srgbClr val="000000"/>
                </a:solidFill>
                <a:latin typeface="Arial"/>
                <a:cs typeface="Arial"/>
              </a:rPr>
              <a:t>E </a:t>
            </a:r>
            <a:r>
              <a:rPr lang="en-US" sz="2200" i="1" dirty="0" smtClean="0">
                <a:solidFill>
                  <a:srgbClr val="000000"/>
                </a:solidFill>
                <a:latin typeface="Arial"/>
                <a:cs typeface="Arial"/>
              </a:rPr>
              <a:t>= T</a:t>
            </a:r>
            <a:r>
              <a:rPr lang="en-US" sz="2200" i="1" baseline="-25000" dirty="0" smtClean="0">
                <a:solidFill>
                  <a:srgbClr val="000000"/>
                </a:solidFill>
                <a:latin typeface="Arial"/>
                <a:cs typeface="Arial"/>
              </a:rPr>
              <a:t>B</a:t>
            </a:r>
            <a:r>
              <a:rPr lang="en-US" sz="2200" i="1" dirty="0" smtClean="0">
                <a:solidFill>
                  <a:srgbClr val="000000"/>
                </a:solidFill>
                <a:latin typeface="Arial"/>
                <a:cs typeface="Arial"/>
              </a:rPr>
              <a:t> </a:t>
            </a:r>
            <a:r>
              <a:rPr lang="mr-IN" sz="2200" i="1" dirty="0" smtClean="0">
                <a:solidFill>
                  <a:srgbClr val="000000"/>
                </a:solidFill>
                <a:latin typeface="Arial"/>
                <a:cs typeface="Arial"/>
              </a:rPr>
              <a:t>–</a:t>
            </a:r>
            <a:r>
              <a:rPr lang="en-US" sz="2200" i="1" dirty="0" smtClean="0">
                <a:solidFill>
                  <a:srgbClr val="000000"/>
                </a:solidFill>
                <a:latin typeface="Arial"/>
                <a:cs typeface="Arial"/>
              </a:rPr>
              <a:t> T</a:t>
            </a:r>
            <a:r>
              <a:rPr lang="en-US" sz="2200" i="1" baseline="-25000" dirty="0" smtClean="0">
                <a:solidFill>
                  <a:srgbClr val="000000"/>
                </a:solidFill>
                <a:latin typeface="Arial"/>
                <a:cs typeface="Arial"/>
              </a:rPr>
              <a:t>S</a:t>
            </a:r>
            <a:r>
              <a:rPr lang="en-US" sz="2200" i="1" dirty="0" smtClean="0">
                <a:solidFill>
                  <a:srgbClr val="000000"/>
                </a:solidFill>
                <a:latin typeface="Arial"/>
                <a:cs typeface="Arial"/>
              </a:rPr>
              <a:t>) between hotter buyer and colder seller transacting in a market </a:t>
            </a:r>
            <a:r>
              <a:rPr lang="en-US" sz="2200" i="1" u="sng" dirty="0" smtClean="0">
                <a:solidFill>
                  <a:srgbClr val="000000"/>
                </a:solidFill>
                <a:latin typeface="Arial"/>
                <a:cs typeface="Arial"/>
              </a:rPr>
              <a:t>causes</a:t>
            </a:r>
            <a:r>
              <a:rPr lang="en-US" sz="2200" i="1" dirty="0" smtClean="0">
                <a:solidFill>
                  <a:srgbClr val="000000"/>
                </a:solidFill>
                <a:latin typeface="Arial"/>
                <a:cs typeface="Arial"/>
              </a:rPr>
              <a:t> cash </a:t>
            </a:r>
            <a:r>
              <a:rPr lang="en-US" sz="2200" i="1" dirty="0">
                <a:solidFill>
                  <a:srgbClr val="000000"/>
                </a:solidFill>
                <a:latin typeface="Arial"/>
                <a:cs typeface="Arial"/>
              </a:rPr>
              <a:t>flow (Δ€ </a:t>
            </a:r>
            <a:r>
              <a:rPr lang="en-US" sz="2200" i="1" dirty="0" smtClean="0">
                <a:solidFill>
                  <a:srgbClr val="000000"/>
                </a:solidFill>
                <a:latin typeface="Arial"/>
                <a:cs typeface="Arial"/>
              </a:rPr>
              <a:t>) from buyer to seller</a:t>
            </a:r>
          </a:p>
        </p:txBody>
      </p:sp>
      <p:grpSp>
        <p:nvGrpSpPr>
          <p:cNvPr id="4" name="Group 3"/>
          <p:cNvGrpSpPr/>
          <p:nvPr/>
        </p:nvGrpSpPr>
        <p:grpSpPr>
          <a:xfrm>
            <a:off x="601144" y="1265416"/>
            <a:ext cx="5138340" cy="1358493"/>
            <a:chOff x="601144" y="2373395"/>
            <a:chExt cx="5138340" cy="1358493"/>
          </a:xfrm>
        </p:grpSpPr>
        <p:grpSp>
          <p:nvGrpSpPr>
            <p:cNvPr id="5" name="Group 4"/>
            <p:cNvGrpSpPr/>
            <p:nvPr/>
          </p:nvGrpSpPr>
          <p:grpSpPr>
            <a:xfrm>
              <a:off x="3392042" y="2373395"/>
              <a:ext cx="2347442" cy="1358493"/>
              <a:chOff x="173508" y="2145158"/>
              <a:chExt cx="2347442" cy="1358493"/>
            </a:xfrm>
          </p:grpSpPr>
          <p:sp>
            <p:nvSpPr>
              <p:cNvPr id="14" name="Rectangle 13"/>
              <p:cNvSpPr/>
              <p:nvPr/>
            </p:nvSpPr>
            <p:spPr>
              <a:xfrm>
                <a:off x="173508" y="2145158"/>
                <a:ext cx="1173721" cy="1356832"/>
              </a:xfrm>
              <a:prstGeom prst="rect">
                <a:avLst/>
              </a:prstGeom>
              <a:solidFill>
                <a:srgbClr val="EF0E1F"/>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1347229" y="2146819"/>
                <a:ext cx="1173721" cy="1356832"/>
              </a:xfrm>
              <a:prstGeom prst="rect">
                <a:avLst/>
              </a:prstGeom>
              <a:solidFill>
                <a:srgbClr val="56B4D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1420791" y="3040980"/>
                <a:ext cx="1039803" cy="364652"/>
              </a:xfrm>
              <a:prstGeom prst="rect">
                <a:avLst/>
              </a:prstGeom>
              <a:noFill/>
            </p:spPr>
            <p:txBody>
              <a:bodyPr wrap="none" rtlCol="0">
                <a:spAutoFit/>
              </a:bodyPr>
              <a:lstStyle/>
              <a:p>
                <a:pPr algn="ctr"/>
                <a:r>
                  <a:rPr lang="en-US" sz="1600" b="1" dirty="0">
                    <a:latin typeface="Arial"/>
                    <a:cs typeface="Arial"/>
                  </a:rPr>
                  <a:t>Room C</a:t>
                </a:r>
              </a:p>
            </p:txBody>
          </p:sp>
          <p:sp>
            <p:nvSpPr>
              <p:cNvPr id="17" name="TextBox 16"/>
              <p:cNvSpPr txBox="1"/>
              <p:nvPr/>
            </p:nvSpPr>
            <p:spPr>
              <a:xfrm>
                <a:off x="251018" y="3028830"/>
                <a:ext cx="1039803" cy="364652"/>
              </a:xfrm>
              <a:prstGeom prst="rect">
                <a:avLst/>
              </a:prstGeom>
              <a:noFill/>
            </p:spPr>
            <p:txBody>
              <a:bodyPr wrap="none" rtlCol="0">
                <a:spAutoFit/>
              </a:bodyPr>
              <a:lstStyle/>
              <a:p>
                <a:r>
                  <a:rPr lang="en-US" sz="1600" b="1" dirty="0">
                    <a:latin typeface="Arial"/>
                    <a:cs typeface="Arial"/>
                  </a:rPr>
                  <a:t>Room H</a:t>
                </a:r>
              </a:p>
            </p:txBody>
          </p:sp>
          <p:sp>
            <p:nvSpPr>
              <p:cNvPr id="18" name="TextBox 17"/>
              <p:cNvSpPr txBox="1"/>
              <p:nvPr/>
            </p:nvSpPr>
            <p:spPr>
              <a:xfrm>
                <a:off x="700698" y="2282120"/>
                <a:ext cx="643728" cy="369332"/>
              </a:xfrm>
              <a:prstGeom prst="rect">
                <a:avLst/>
              </a:prstGeom>
              <a:solidFill>
                <a:srgbClr val="FC0517"/>
              </a:solidFill>
            </p:spPr>
            <p:txBody>
              <a:bodyPr wrap="square" rtlCol="0">
                <a:spAutoFit/>
              </a:bodyPr>
              <a:lstStyle/>
              <a:p>
                <a:pPr algn="r"/>
                <a:r>
                  <a:rPr lang="en-US" b="1" dirty="0">
                    <a:solidFill>
                      <a:srgbClr val="FFFF00"/>
                    </a:solidFill>
                    <a:latin typeface="Arial"/>
                    <a:cs typeface="Arial"/>
                  </a:rPr>
                  <a:t>Δ</a:t>
                </a:r>
                <a:r>
                  <a:rPr lang="en-US" b="1" dirty="0" smtClean="0">
                    <a:solidFill>
                      <a:srgbClr val="FFFF00"/>
                    </a:solidFill>
                    <a:latin typeface="Arial"/>
                    <a:cs typeface="Arial"/>
                  </a:rPr>
                  <a:t>Q</a:t>
                </a:r>
                <a:endParaRPr lang="en-US" b="1" dirty="0">
                  <a:solidFill>
                    <a:srgbClr val="FFFF00"/>
                  </a:solidFill>
                  <a:latin typeface="Arial"/>
                  <a:cs typeface="Arial"/>
                </a:endParaRPr>
              </a:p>
            </p:txBody>
          </p:sp>
          <p:sp>
            <p:nvSpPr>
              <p:cNvPr id="19" name="Right Arrow 18"/>
              <p:cNvSpPr/>
              <p:nvPr/>
            </p:nvSpPr>
            <p:spPr>
              <a:xfrm>
                <a:off x="997386" y="2789714"/>
                <a:ext cx="699850" cy="87483"/>
              </a:xfrm>
              <a:prstGeom prst="rightArrow">
                <a:avLst/>
              </a:prstGeom>
              <a:solidFill>
                <a:srgbClr val="CEAB6C"/>
              </a:solidFill>
              <a:ln w="57150" cmpd="sng">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1875307" y="2628720"/>
                <a:ext cx="470990" cy="400110"/>
              </a:xfrm>
              <a:prstGeom prst="rect">
                <a:avLst/>
              </a:prstGeom>
              <a:noFill/>
            </p:spPr>
            <p:txBody>
              <a:bodyPr wrap="none" rtlCol="0">
                <a:spAutoFit/>
              </a:bodyPr>
              <a:lstStyle/>
              <a:p>
                <a:r>
                  <a:rPr lang="en-US" sz="2000" b="1" dirty="0">
                    <a:latin typeface="Arial"/>
                    <a:cs typeface="Arial"/>
                  </a:rPr>
                  <a:t>T</a:t>
                </a:r>
                <a:r>
                  <a:rPr lang="en-US" sz="1400" b="1" dirty="0">
                    <a:latin typeface="Arial"/>
                    <a:cs typeface="Arial"/>
                  </a:rPr>
                  <a:t>C</a:t>
                </a:r>
              </a:p>
            </p:txBody>
          </p:sp>
          <p:sp>
            <p:nvSpPr>
              <p:cNvPr id="21" name="TextBox 20"/>
              <p:cNvSpPr txBox="1"/>
              <p:nvPr/>
            </p:nvSpPr>
            <p:spPr>
              <a:xfrm>
                <a:off x="285121" y="2620436"/>
                <a:ext cx="470990" cy="400110"/>
              </a:xfrm>
              <a:prstGeom prst="rect">
                <a:avLst/>
              </a:prstGeom>
              <a:noFill/>
            </p:spPr>
            <p:txBody>
              <a:bodyPr wrap="none" rtlCol="0">
                <a:spAutoFit/>
              </a:bodyPr>
              <a:lstStyle/>
              <a:p>
                <a:r>
                  <a:rPr lang="en-US" sz="2000" b="1" dirty="0">
                    <a:latin typeface="Arial"/>
                    <a:cs typeface="Arial"/>
                  </a:rPr>
                  <a:t>T</a:t>
                </a:r>
                <a:r>
                  <a:rPr lang="en-US" sz="1400" b="1" dirty="0">
                    <a:latin typeface="Arial"/>
                    <a:cs typeface="Arial"/>
                  </a:rPr>
                  <a:t>H</a:t>
                </a:r>
              </a:p>
            </p:txBody>
          </p:sp>
        </p:grpSp>
        <p:sp>
          <p:nvSpPr>
            <p:cNvPr id="27" name="TextBox 26"/>
            <p:cNvSpPr txBox="1"/>
            <p:nvPr/>
          </p:nvSpPr>
          <p:spPr>
            <a:xfrm>
              <a:off x="601144" y="2741145"/>
              <a:ext cx="2639460" cy="461665"/>
            </a:xfrm>
            <a:prstGeom prst="rect">
              <a:avLst/>
            </a:prstGeom>
            <a:noFill/>
          </p:spPr>
          <p:txBody>
            <a:bodyPr wrap="square" rtlCol="0">
              <a:spAutoFit/>
            </a:bodyPr>
            <a:lstStyle/>
            <a:p>
              <a:pPr algn="ctr"/>
              <a:r>
                <a:rPr lang="en-US" sz="2400" dirty="0">
                  <a:solidFill>
                    <a:srgbClr val="000000"/>
                  </a:solidFill>
                  <a:latin typeface="Arial"/>
                  <a:cs typeface="Arial"/>
                </a:rPr>
                <a:t>T</a:t>
              </a:r>
              <a:r>
                <a:rPr lang="en-US" sz="2400" dirty="0" smtClean="0">
                  <a:solidFill>
                    <a:srgbClr val="000000"/>
                  </a:solidFill>
                  <a:latin typeface="Arial"/>
                  <a:cs typeface="Arial"/>
                </a:rPr>
                <a:t>hermodynamics</a:t>
              </a:r>
              <a:endParaRPr lang="en-US" sz="2400" dirty="0">
                <a:solidFill>
                  <a:srgbClr val="000000"/>
                </a:solidFill>
                <a:latin typeface="Arial"/>
                <a:cs typeface="Arial"/>
              </a:endParaRPr>
            </a:p>
          </p:txBody>
        </p:sp>
      </p:grpSp>
      <p:grpSp>
        <p:nvGrpSpPr>
          <p:cNvPr id="8" name="Group 7"/>
          <p:cNvGrpSpPr/>
          <p:nvPr/>
        </p:nvGrpSpPr>
        <p:grpSpPr>
          <a:xfrm>
            <a:off x="766665" y="3814067"/>
            <a:ext cx="4972819" cy="1306642"/>
            <a:chOff x="766665" y="3611501"/>
            <a:chExt cx="4972819" cy="1306642"/>
          </a:xfrm>
        </p:grpSpPr>
        <p:sp>
          <p:nvSpPr>
            <p:cNvPr id="37" name="TextBox 36"/>
            <p:cNvSpPr txBox="1"/>
            <p:nvPr/>
          </p:nvSpPr>
          <p:spPr>
            <a:xfrm>
              <a:off x="4996776" y="4533422"/>
              <a:ext cx="419558" cy="384721"/>
            </a:xfrm>
            <a:prstGeom prst="rect">
              <a:avLst/>
            </a:prstGeom>
            <a:noFill/>
          </p:spPr>
          <p:txBody>
            <a:bodyPr wrap="square" lIns="0" tIns="0" rIns="0" bIns="45720" rtlCol="0" anchor="ctr" anchorCtr="1">
              <a:spAutoFit/>
            </a:bodyPr>
            <a:lstStyle/>
            <a:p>
              <a:pPr algn="ctr"/>
              <a:r>
                <a:rPr lang="en-US" sz="2200" b="1" dirty="0" smtClean="0">
                  <a:latin typeface="Arial"/>
                  <a:cs typeface="Arial"/>
                </a:rPr>
                <a:t>T</a:t>
              </a:r>
              <a:r>
                <a:rPr lang="en-US" sz="2200" b="1" baseline="-25000" dirty="0" smtClean="0">
                  <a:latin typeface="Arial"/>
                  <a:cs typeface="Arial"/>
                </a:rPr>
                <a:t>S</a:t>
              </a:r>
              <a:endParaRPr lang="en-US" sz="2200" b="1" baseline="-25000" dirty="0">
                <a:latin typeface="Arial"/>
                <a:cs typeface="Arial"/>
              </a:endParaRPr>
            </a:p>
          </p:txBody>
        </p:sp>
        <p:grpSp>
          <p:nvGrpSpPr>
            <p:cNvPr id="6" name="Group 5"/>
            <p:cNvGrpSpPr/>
            <p:nvPr/>
          </p:nvGrpSpPr>
          <p:grpSpPr>
            <a:xfrm>
              <a:off x="766665" y="3611501"/>
              <a:ext cx="4972819" cy="1297114"/>
              <a:chOff x="750020" y="5297334"/>
              <a:chExt cx="4972819" cy="1297114"/>
            </a:xfrm>
          </p:grpSpPr>
          <p:grpSp>
            <p:nvGrpSpPr>
              <p:cNvPr id="26" name="Group 25"/>
              <p:cNvGrpSpPr/>
              <p:nvPr/>
            </p:nvGrpSpPr>
            <p:grpSpPr>
              <a:xfrm>
                <a:off x="3403610" y="5297334"/>
                <a:ext cx="2319229" cy="1297114"/>
                <a:chOff x="6953250" y="183231"/>
                <a:chExt cx="1974941" cy="1206300"/>
              </a:xfrm>
            </p:grpSpPr>
            <p:sp>
              <p:nvSpPr>
                <p:cNvPr id="28" name="Rectangle 27"/>
                <p:cNvSpPr/>
                <p:nvPr/>
              </p:nvSpPr>
              <p:spPr>
                <a:xfrm>
                  <a:off x="7942882" y="186234"/>
                  <a:ext cx="985309" cy="120255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b="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a:cs typeface="Arial"/>
                  </a:endParaRPr>
                </a:p>
              </p:txBody>
            </p:sp>
            <p:pic>
              <p:nvPicPr>
                <p:cNvPr id="29" name="Picture 28"/>
                <p:cNvPicPr>
                  <a:picLocks noChangeAspect="1"/>
                </p:cNvPicPr>
                <p:nvPr/>
              </p:nvPicPr>
              <p:blipFill>
                <a:blip r:embed="rId3">
                  <a:duotone>
                    <a:schemeClr val="accent2">
                      <a:shade val="45000"/>
                      <a:satMod val="135000"/>
                    </a:schemeClr>
                    <a:prstClr val="white"/>
                  </a:duotone>
                  <a:extLst>
                    <a:ext uri="{BEBA8EAE-BF5A-486C-A8C5-ECC9F3942E4B}">
                      <a14:imgProps xmlns:a14="http://schemas.microsoft.com/office/drawing/2010/main">
                        <a14:imgLayer r:embed="rId4">
                          <a14:imgEffect>
                            <a14:sharpenSoften amount="100000"/>
                          </a14:imgEffect>
                          <a14:imgEffect>
                            <a14:colorTemperature colorTemp="7370"/>
                          </a14:imgEffect>
                          <a14:imgEffect>
                            <a14:saturation sat="248000"/>
                          </a14:imgEffect>
                        </a14:imgLayer>
                      </a14:imgProps>
                    </a:ext>
                  </a:extLst>
                </a:blip>
                <a:stretch>
                  <a:fillRect/>
                </a:stretch>
              </p:blipFill>
              <p:spPr>
                <a:xfrm>
                  <a:off x="7056489" y="487922"/>
                  <a:ext cx="472096" cy="559571"/>
                </a:xfrm>
                <a:prstGeom prst="rect">
                  <a:avLst/>
                </a:prstGeom>
              </p:spPr>
            </p:pic>
            <p:sp>
              <p:nvSpPr>
                <p:cNvPr id="30" name="TextBox 29"/>
                <p:cNvSpPr txBox="1"/>
                <p:nvPr/>
              </p:nvSpPr>
              <p:spPr>
                <a:xfrm>
                  <a:off x="7399417" y="362101"/>
                  <a:ext cx="462764" cy="400720"/>
                </a:xfrm>
                <a:prstGeom prst="rect">
                  <a:avLst/>
                </a:prstGeom>
                <a:noFill/>
              </p:spPr>
              <p:txBody>
                <a:bodyPr wrap="square" rtlCol="0">
                  <a:spAutoFit/>
                </a:bodyPr>
                <a:lstStyle/>
                <a:p>
                  <a:pPr algn="ctr"/>
                  <a:r>
                    <a:rPr lang="en-US" sz="2200" dirty="0">
                      <a:solidFill>
                        <a:srgbClr val="000000"/>
                      </a:solidFill>
                      <a:latin typeface="Arial"/>
                      <a:cs typeface="Arial"/>
                    </a:rPr>
                    <a:t>Δ</a:t>
                  </a:r>
                  <a:r>
                    <a:rPr lang="en-US" sz="2200" dirty="0" smtClean="0">
                      <a:solidFill>
                        <a:srgbClr val="000000"/>
                      </a:solidFill>
                      <a:latin typeface="Arial"/>
                      <a:cs typeface="Arial"/>
                    </a:rPr>
                    <a:t>€</a:t>
                  </a:r>
                  <a:endParaRPr lang="en-US" sz="2200" b="1" dirty="0">
                    <a:solidFill>
                      <a:srgbClr val="FF7A0B"/>
                    </a:solidFill>
                    <a:latin typeface="Arial"/>
                    <a:cs typeface="Arial"/>
                  </a:endParaRPr>
                </a:p>
              </p:txBody>
            </p:sp>
            <p:sp>
              <p:nvSpPr>
                <p:cNvPr id="31" name="Rectangle 30"/>
                <p:cNvSpPr/>
                <p:nvPr/>
              </p:nvSpPr>
              <p:spPr>
                <a:xfrm>
                  <a:off x="6953250" y="183231"/>
                  <a:ext cx="985309" cy="1202558"/>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b="1">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a:cs typeface="Arial"/>
                  </a:endParaRPr>
                </a:p>
              </p:txBody>
            </p:sp>
            <p:pic>
              <p:nvPicPr>
                <p:cNvPr id="32" name="Picture 31"/>
                <p:cNvPicPr>
                  <a:picLocks noChangeAspect="1"/>
                </p:cNvPicPr>
                <p:nvPr/>
              </p:nvPicPr>
              <p:blipFill>
                <a:blip r:embed="rId5">
                  <a:duotone>
                    <a:schemeClr val="accent1">
                      <a:shade val="45000"/>
                      <a:satMod val="135000"/>
                    </a:schemeClr>
                    <a:prstClr val="white"/>
                  </a:duotone>
                  <a:extLst>
                    <a:ext uri="{BEBA8EAE-BF5A-486C-A8C5-ECC9F3942E4B}">
                      <a14:imgProps xmlns:a14="http://schemas.microsoft.com/office/drawing/2010/main">
                        <a14:imgLayer r:embed="rId6">
                          <a14:imgEffect>
                            <a14:saturation sat="400000"/>
                          </a14:imgEffect>
                        </a14:imgLayer>
                      </a14:imgProps>
                    </a:ext>
                  </a:extLst>
                </a:blip>
                <a:stretch>
                  <a:fillRect/>
                </a:stretch>
              </p:blipFill>
              <p:spPr>
                <a:xfrm flipH="1">
                  <a:off x="8226757" y="470057"/>
                  <a:ext cx="474827" cy="567410"/>
                </a:xfrm>
                <a:prstGeom prst="rect">
                  <a:avLst/>
                </a:prstGeom>
              </p:spPr>
            </p:pic>
            <p:cxnSp>
              <p:nvCxnSpPr>
                <p:cNvPr id="33" name="Straight Connector 32"/>
                <p:cNvCxnSpPr/>
                <p:nvPr/>
              </p:nvCxnSpPr>
              <p:spPr>
                <a:xfrm>
                  <a:off x="7938559" y="362101"/>
                  <a:ext cx="4323" cy="862559"/>
                </a:xfrm>
                <a:prstGeom prst="line">
                  <a:avLst/>
                </a:prstGeom>
                <a:ln>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7685026" y="767708"/>
                  <a:ext cx="492654" cy="0"/>
                </a:xfrm>
                <a:prstGeom prst="straightConnector1">
                  <a:avLst/>
                </a:prstGeom>
                <a:ln w="76200" cmpd="sng">
                  <a:solidFill>
                    <a:srgbClr val="FF6202"/>
                  </a:solidFill>
                  <a:headEnd type="none"/>
                  <a:tailEnd type="triangle" w="med" len="med"/>
                </a:ln>
                <a:effectLst/>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7283194" y="1031745"/>
                  <a:ext cx="357275" cy="357786"/>
                </a:xfrm>
                <a:prstGeom prst="rect">
                  <a:avLst/>
                </a:prstGeom>
                <a:noFill/>
              </p:spPr>
              <p:txBody>
                <a:bodyPr wrap="square" lIns="0" tIns="0" rIns="0" bIns="45720" rtlCol="0" anchor="ctr" anchorCtr="1">
                  <a:spAutoFit/>
                </a:bodyPr>
                <a:lstStyle/>
                <a:p>
                  <a:pPr algn="ctr"/>
                  <a:r>
                    <a:rPr lang="en-US" sz="2200" b="1" dirty="0" smtClean="0">
                      <a:latin typeface="Arial"/>
                      <a:cs typeface="Arial"/>
                    </a:rPr>
                    <a:t>T</a:t>
                  </a:r>
                  <a:r>
                    <a:rPr lang="en-US" sz="2200" b="1" baseline="-25000" dirty="0">
                      <a:latin typeface="Arial"/>
                      <a:cs typeface="Arial"/>
                    </a:rPr>
                    <a:t>B</a:t>
                  </a:r>
                </a:p>
              </p:txBody>
            </p:sp>
          </p:grpSp>
          <p:sp>
            <p:nvSpPr>
              <p:cNvPr id="35" name="TextBox 34"/>
              <p:cNvSpPr txBox="1"/>
              <p:nvPr/>
            </p:nvSpPr>
            <p:spPr>
              <a:xfrm>
                <a:off x="750020" y="5682031"/>
                <a:ext cx="2490584" cy="461665"/>
              </a:xfrm>
              <a:prstGeom prst="rect">
                <a:avLst/>
              </a:prstGeom>
              <a:noFill/>
            </p:spPr>
            <p:txBody>
              <a:bodyPr wrap="square" rtlCol="0">
                <a:spAutoFit/>
              </a:bodyPr>
              <a:lstStyle/>
              <a:p>
                <a:pPr algn="ctr"/>
                <a:r>
                  <a:rPr lang="en-US" sz="2400" i="1" dirty="0" smtClean="0">
                    <a:solidFill>
                      <a:srgbClr val="000000"/>
                    </a:solidFill>
                    <a:latin typeface="Arial"/>
                    <a:cs typeface="Arial"/>
                  </a:rPr>
                  <a:t>Economics </a:t>
                </a:r>
                <a:endParaRPr lang="en-US" sz="2400" dirty="0">
                  <a:solidFill>
                    <a:srgbClr val="000000"/>
                  </a:solidFill>
                  <a:latin typeface="Arial"/>
                  <a:cs typeface="Arial"/>
                </a:endParaRPr>
              </a:p>
            </p:txBody>
          </p:sp>
        </p:grpSp>
      </p:grpSp>
      <p:sp>
        <p:nvSpPr>
          <p:cNvPr id="38" name="TextBox 37"/>
          <p:cNvSpPr txBox="1"/>
          <p:nvPr/>
        </p:nvSpPr>
        <p:spPr>
          <a:xfrm>
            <a:off x="6330172" y="1679139"/>
            <a:ext cx="1698363" cy="461665"/>
          </a:xfrm>
          <a:prstGeom prst="rect">
            <a:avLst/>
          </a:prstGeom>
          <a:noFill/>
        </p:spPr>
        <p:txBody>
          <a:bodyPr wrap="square" rtlCol="0">
            <a:spAutoFit/>
          </a:bodyPr>
          <a:lstStyle/>
          <a:p>
            <a:pPr algn="ctr"/>
            <a:r>
              <a:rPr lang="en-US" sz="2400" dirty="0" smtClean="0">
                <a:solidFill>
                  <a:srgbClr val="000000"/>
                </a:solidFill>
                <a:latin typeface="Arial"/>
                <a:cs typeface="Arial"/>
              </a:rPr>
              <a:t>ΔQ = c</a:t>
            </a:r>
            <a:r>
              <a:rPr lang="en-US" sz="2400" baseline="-25000" dirty="0" smtClean="0">
                <a:solidFill>
                  <a:srgbClr val="000000"/>
                </a:solidFill>
                <a:latin typeface="Arial"/>
                <a:cs typeface="Arial"/>
              </a:rPr>
              <a:t>p</a:t>
            </a:r>
            <a:r>
              <a:rPr lang="en-US" sz="2400" dirty="0" smtClean="0">
                <a:solidFill>
                  <a:srgbClr val="000000"/>
                </a:solidFill>
                <a:latin typeface="Arial"/>
                <a:cs typeface="Arial"/>
              </a:rPr>
              <a:t>ΔT</a:t>
            </a:r>
            <a:endParaRPr lang="en-US" sz="2400" dirty="0">
              <a:solidFill>
                <a:srgbClr val="000000"/>
              </a:solidFill>
              <a:latin typeface="Arial"/>
              <a:cs typeface="Arial"/>
            </a:endParaRPr>
          </a:p>
        </p:txBody>
      </p:sp>
      <p:sp>
        <p:nvSpPr>
          <p:cNvPr id="39" name="TextBox 38"/>
          <p:cNvSpPr txBox="1"/>
          <p:nvPr/>
        </p:nvSpPr>
        <p:spPr>
          <a:xfrm>
            <a:off x="6330172" y="4234796"/>
            <a:ext cx="1698363" cy="461665"/>
          </a:xfrm>
          <a:prstGeom prst="rect">
            <a:avLst/>
          </a:prstGeom>
          <a:noFill/>
        </p:spPr>
        <p:txBody>
          <a:bodyPr wrap="square" rtlCol="0">
            <a:spAutoFit/>
          </a:bodyPr>
          <a:lstStyle/>
          <a:p>
            <a:pPr algn="ctr"/>
            <a:r>
              <a:rPr lang="en-US" sz="2400" i="1" dirty="0" smtClean="0">
                <a:solidFill>
                  <a:srgbClr val="000000"/>
                </a:solidFill>
                <a:latin typeface="Arial"/>
                <a:cs typeface="Arial"/>
              </a:rPr>
              <a:t>Δ</a:t>
            </a:r>
            <a:r>
              <a:rPr lang="en-US" sz="2400" i="1" dirty="0">
                <a:solidFill>
                  <a:srgbClr val="000000"/>
                </a:solidFill>
                <a:latin typeface="Arial"/>
                <a:cs typeface="Arial"/>
              </a:rPr>
              <a:t>€ = </a:t>
            </a:r>
            <a:r>
              <a:rPr lang="en-US" sz="2400" i="1" dirty="0" smtClean="0">
                <a:solidFill>
                  <a:srgbClr val="000000"/>
                </a:solidFill>
                <a:latin typeface="Arial"/>
                <a:cs typeface="Arial"/>
              </a:rPr>
              <a:t>c</a:t>
            </a:r>
            <a:r>
              <a:rPr lang="en-US" sz="2400" i="1" baseline="-25000" dirty="0" smtClean="0">
                <a:solidFill>
                  <a:srgbClr val="000000"/>
                </a:solidFill>
                <a:latin typeface="Arial"/>
                <a:cs typeface="Arial"/>
              </a:rPr>
              <a:t>e</a:t>
            </a:r>
            <a:r>
              <a:rPr lang="en-US" sz="2400" i="1" dirty="0" smtClean="0">
                <a:solidFill>
                  <a:srgbClr val="000000"/>
                </a:solidFill>
                <a:latin typeface="Arial"/>
                <a:cs typeface="Arial"/>
              </a:rPr>
              <a:t>ΔT</a:t>
            </a:r>
            <a:r>
              <a:rPr lang="en-US" sz="2400" i="1" baseline="-25000" dirty="0" smtClean="0">
                <a:solidFill>
                  <a:srgbClr val="000000"/>
                </a:solidFill>
                <a:latin typeface="Arial"/>
                <a:cs typeface="Arial"/>
              </a:rPr>
              <a:t>E</a:t>
            </a:r>
            <a:endParaRPr lang="en-US" sz="2400" dirty="0">
              <a:solidFill>
                <a:srgbClr val="000000"/>
              </a:solidFill>
              <a:latin typeface="Arial"/>
              <a:cs typeface="Arial"/>
            </a:endParaRPr>
          </a:p>
        </p:txBody>
      </p:sp>
      <p:sp>
        <p:nvSpPr>
          <p:cNvPr id="40" name="Title 1"/>
          <p:cNvSpPr txBox="1">
            <a:spLocks/>
          </p:cNvSpPr>
          <p:nvPr/>
        </p:nvSpPr>
        <p:spPr>
          <a:xfrm>
            <a:off x="1824443" y="682520"/>
            <a:ext cx="5508197" cy="42189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i="1" dirty="0" smtClean="0">
                <a:solidFill>
                  <a:srgbClr val="000000"/>
                </a:solidFill>
                <a:latin typeface="Arial"/>
                <a:cs typeface="Arial"/>
              </a:rPr>
              <a:t>Connecting Heat Flow with Cash Flow</a:t>
            </a:r>
            <a:endParaRPr lang="en-US" sz="2000" i="1" dirty="0">
              <a:solidFill>
                <a:srgbClr val="000000"/>
              </a:solidFill>
              <a:latin typeface="Arial"/>
              <a:cs typeface="Arial"/>
            </a:endParaRPr>
          </a:p>
        </p:txBody>
      </p:sp>
      <p:sp>
        <p:nvSpPr>
          <p:cNvPr id="41" name="Title 1"/>
          <p:cNvSpPr txBox="1">
            <a:spLocks/>
          </p:cNvSpPr>
          <p:nvPr/>
        </p:nvSpPr>
        <p:spPr>
          <a:xfrm>
            <a:off x="1708808" y="483040"/>
            <a:ext cx="5762782" cy="371473"/>
          </a:xfrm>
          <a:prstGeom prst="rect">
            <a:avLst/>
          </a:prstGeom>
        </p:spPr>
        <p:txBody>
          <a:bodyPr vert="horz" lIns="91440" tIns="45720" rIns="91440" bIns="45720" rtlCol="0" anchor="ctr">
            <a:normAutofit fontScale="97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i="1" dirty="0">
                <a:solidFill>
                  <a:srgbClr val="5E85D5"/>
                </a:solidFill>
                <a:latin typeface="Arial"/>
                <a:cs typeface="Arial"/>
              </a:rPr>
              <a:t>Uncovering Their Fundamental Connection</a:t>
            </a:r>
          </a:p>
        </p:txBody>
      </p:sp>
    </p:spTree>
    <p:extLst>
      <p:ext uri="{BB962C8B-B14F-4D97-AF65-F5344CB8AC3E}">
        <p14:creationId xmlns:p14="http://schemas.microsoft.com/office/powerpoint/2010/main" val="33571797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8" fill="hold" grpId="0" nodeType="clickEffect">
                                  <p:stCondLst>
                                    <p:cond delay="0"/>
                                  </p:stCondLst>
                                  <p:childTnLst>
                                    <p:anim calcmode="lin" valueType="num">
                                      <p:cBhvr additive="base">
                                        <p:cTn id="6" dur="500"/>
                                        <p:tgtEl>
                                          <p:spTgt spid="41"/>
                                        </p:tgtEl>
                                        <p:attrNameLst>
                                          <p:attrName>ppt_x</p:attrName>
                                        </p:attrNameLst>
                                      </p:cBhvr>
                                      <p:tavLst>
                                        <p:tav tm="0">
                                          <p:val>
                                            <p:strVal val="ppt_x"/>
                                          </p:val>
                                        </p:tav>
                                        <p:tav tm="100000">
                                          <p:val>
                                            <p:strVal val="0-ppt_w/2"/>
                                          </p:val>
                                        </p:tav>
                                      </p:tavLst>
                                    </p:anim>
                                    <p:anim calcmode="lin" valueType="num">
                                      <p:cBhvr additive="base">
                                        <p:cTn id="7" dur="500"/>
                                        <p:tgtEl>
                                          <p:spTgt spid="41"/>
                                        </p:tgtEl>
                                        <p:attrNameLst>
                                          <p:attrName>ppt_y</p:attrName>
                                        </p:attrNameLst>
                                      </p:cBhvr>
                                      <p:tavLst>
                                        <p:tav tm="0">
                                          <p:val>
                                            <p:strVal val="ppt_y"/>
                                          </p:val>
                                        </p:tav>
                                        <p:tav tm="100000">
                                          <p:val>
                                            <p:strVal val="ppt_y"/>
                                          </p:val>
                                        </p:tav>
                                      </p:tavLst>
                                    </p:anim>
                                    <p:set>
                                      <p:cBhvr>
                                        <p:cTn id="8" dur="1" fill="hold">
                                          <p:stCondLst>
                                            <p:cond delay="499"/>
                                          </p:stCondLst>
                                        </p:cTn>
                                        <p:tgtEl>
                                          <p:spTgt spid="41"/>
                                        </p:tgtEl>
                                        <p:attrNameLst>
                                          <p:attrName>style.visibility</p:attrName>
                                        </p:attrNameLst>
                                      </p:cBhvr>
                                      <p:to>
                                        <p:strVal val="hidden"/>
                                      </p:to>
                                    </p:set>
                                  </p:childTnLst>
                                </p:cTn>
                              </p:par>
                              <p:par>
                                <p:cTn id="9" presetID="2" presetClass="entr" presetSubtype="2" fill="hold" grpId="0" nodeType="with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additive="base">
                                        <p:cTn id="11" dur="500" fill="hold"/>
                                        <p:tgtEl>
                                          <p:spTgt spid="40"/>
                                        </p:tgtEl>
                                        <p:attrNameLst>
                                          <p:attrName>ppt_x</p:attrName>
                                        </p:attrNameLst>
                                      </p:cBhvr>
                                      <p:tavLst>
                                        <p:tav tm="0">
                                          <p:val>
                                            <p:strVal val="1+#ppt_w/2"/>
                                          </p:val>
                                        </p:tav>
                                        <p:tav tm="100000">
                                          <p:val>
                                            <p:strVal val="#ppt_x"/>
                                          </p:val>
                                        </p:tav>
                                      </p:tavLst>
                                    </p:anim>
                                    <p:anim calcmode="lin" valueType="num">
                                      <p:cBhvr additive="base">
                                        <p:cTn id="12"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38" grpId="0"/>
      <p:bldP spid="39" grpId="0"/>
      <p:bldP spid="40" grpId="0"/>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94152" y="1934096"/>
            <a:ext cx="6897077" cy="830997"/>
          </a:xfrm>
          <a:prstGeom prst="rect">
            <a:avLst/>
          </a:prstGeom>
          <a:solidFill>
            <a:srgbClr val="C6D9F1"/>
          </a:solidFill>
        </p:spPr>
        <p:txBody>
          <a:bodyPr wrap="square" rtlCol="0">
            <a:spAutoFit/>
          </a:bodyPr>
          <a:lstStyle/>
          <a:p>
            <a:pPr algn="ctr"/>
            <a:r>
              <a:rPr lang="en-US" sz="2400" dirty="0" smtClean="0">
                <a:latin typeface="Arial"/>
                <a:cs typeface="Arial"/>
              </a:rPr>
              <a:t>Physics: </a:t>
            </a:r>
            <a:r>
              <a:rPr lang="en-US" sz="2400" dirty="0">
                <a:latin typeface="Arial"/>
                <a:cs typeface="Arial"/>
              </a:rPr>
              <a:t>temperature measures molecular energy </a:t>
            </a:r>
            <a:r>
              <a:rPr lang="en-US" sz="2400" dirty="0" smtClean="0">
                <a:latin typeface="Arial"/>
                <a:cs typeface="Arial"/>
              </a:rPr>
              <a:t>of motion in matter</a:t>
            </a:r>
            <a:endParaRPr lang="en-US" sz="2400" dirty="0">
              <a:latin typeface="Arial"/>
              <a:cs typeface="Arial"/>
            </a:endParaRPr>
          </a:p>
        </p:txBody>
      </p:sp>
      <p:sp>
        <p:nvSpPr>
          <p:cNvPr id="3" name="Slide Number Placeholder 2"/>
          <p:cNvSpPr>
            <a:spLocks noGrp="1"/>
          </p:cNvSpPr>
          <p:nvPr>
            <p:ph type="sldNum" sz="quarter" idx="12"/>
          </p:nvPr>
        </p:nvSpPr>
        <p:spPr/>
        <p:txBody>
          <a:bodyPr/>
          <a:lstStyle/>
          <a:p>
            <a:fld id="{07A59A42-9855-3A4E-A05F-D559EAAA45FE}" type="slidenum">
              <a:rPr lang="en-US" smtClean="0"/>
              <a:t>8</a:t>
            </a:fld>
            <a:endParaRPr lang="en-US"/>
          </a:p>
        </p:txBody>
      </p:sp>
      <p:sp>
        <p:nvSpPr>
          <p:cNvPr id="5" name="Footer Placeholder 3"/>
          <p:cNvSpPr>
            <a:spLocks noGrp="1"/>
          </p:cNvSpPr>
          <p:nvPr>
            <p:ph type="ftr" sz="quarter" idx="11"/>
          </p:nvPr>
        </p:nvSpPr>
        <p:spPr>
          <a:xfrm>
            <a:off x="254000" y="6565003"/>
            <a:ext cx="1930400" cy="292997"/>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8" name="TextBox 7"/>
          <p:cNvSpPr txBox="1"/>
          <p:nvPr/>
        </p:nvSpPr>
        <p:spPr>
          <a:xfrm>
            <a:off x="1094152" y="2972277"/>
            <a:ext cx="6897077" cy="830997"/>
          </a:xfrm>
          <a:prstGeom prst="rect">
            <a:avLst/>
          </a:prstGeom>
          <a:solidFill>
            <a:srgbClr val="C6D9F1"/>
          </a:solidFill>
        </p:spPr>
        <p:txBody>
          <a:bodyPr wrap="square" rtlCol="0">
            <a:spAutoFit/>
          </a:bodyPr>
          <a:lstStyle/>
          <a:p>
            <a:pPr algn="ctr"/>
            <a:r>
              <a:rPr lang="en-US" sz="2400" dirty="0" smtClean="0">
                <a:latin typeface="Arial"/>
                <a:cs typeface="Arial"/>
              </a:rPr>
              <a:t>Economics</a:t>
            </a:r>
            <a:r>
              <a:rPr lang="en-US" sz="2400" dirty="0">
                <a:latin typeface="Arial"/>
                <a:cs typeface="Arial"/>
              </a:rPr>
              <a:t>:</a:t>
            </a:r>
            <a:r>
              <a:rPr lang="en-US" sz="2400" dirty="0" smtClean="0">
                <a:latin typeface="Arial"/>
                <a:cs typeface="Arial"/>
              </a:rPr>
              <a:t> </a:t>
            </a:r>
            <a:r>
              <a:rPr lang="en-US" sz="2400" dirty="0">
                <a:latin typeface="Arial"/>
                <a:cs typeface="Arial"/>
              </a:rPr>
              <a:t>temperature </a:t>
            </a:r>
            <a:r>
              <a:rPr lang="en-US" sz="2400" dirty="0" smtClean="0">
                <a:latin typeface="Arial"/>
                <a:cs typeface="Arial"/>
              </a:rPr>
              <a:t>measures eagerness of people in transactions</a:t>
            </a:r>
            <a:endParaRPr lang="en-US" sz="2400" dirty="0">
              <a:latin typeface="Arial"/>
              <a:cs typeface="Arial"/>
            </a:endParaRPr>
          </a:p>
        </p:txBody>
      </p:sp>
      <p:sp>
        <p:nvSpPr>
          <p:cNvPr id="9" name="TextBox 8"/>
          <p:cNvSpPr txBox="1"/>
          <p:nvPr/>
        </p:nvSpPr>
        <p:spPr>
          <a:xfrm>
            <a:off x="254000" y="1172836"/>
            <a:ext cx="8731250" cy="461665"/>
          </a:xfrm>
          <a:prstGeom prst="rect">
            <a:avLst/>
          </a:prstGeom>
          <a:noFill/>
        </p:spPr>
        <p:txBody>
          <a:bodyPr wrap="square" rtlCol="0">
            <a:spAutoFit/>
          </a:bodyPr>
          <a:lstStyle/>
          <a:p>
            <a:pPr algn="ctr"/>
            <a:r>
              <a:rPr lang="en-US" sz="2400" dirty="0" smtClean="0">
                <a:solidFill>
                  <a:srgbClr val="000000"/>
                </a:solidFill>
                <a:latin typeface="Arial"/>
                <a:cs typeface="Arial"/>
              </a:rPr>
              <a:t>What is Temperature?</a:t>
            </a:r>
            <a:endParaRPr lang="en-US" sz="2400" dirty="0">
              <a:solidFill>
                <a:srgbClr val="000000"/>
              </a:solidFill>
              <a:latin typeface="Arial"/>
              <a:cs typeface="Arial"/>
            </a:endParaRPr>
          </a:p>
        </p:txBody>
      </p:sp>
      <p:sp>
        <p:nvSpPr>
          <p:cNvPr id="11" name="Title 1"/>
          <p:cNvSpPr>
            <a:spLocks noGrp="1"/>
          </p:cNvSpPr>
          <p:nvPr>
            <p:ph type="title"/>
          </p:nvPr>
        </p:nvSpPr>
        <p:spPr>
          <a:xfrm>
            <a:off x="457200" y="119748"/>
            <a:ext cx="8229600" cy="503529"/>
          </a:xfrm>
        </p:spPr>
        <p:txBody>
          <a:bodyPr>
            <a:normAutofit/>
          </a:bodyPr>
          <a:lstStyle/>
          <a:p>
            <a:r>
              <a:rPr lang="en-US" sz="2600" dirty="0">
                <a:solidFill>
                  <a:srgbClr val="5E85D5"/>
                </a:solidFill>
                <a:latin typeface="Arial"/>
                <a:cs typeface="Arial"/>
              </a:rPr>
              <a:t>Thermodynamics and </a:t>
            </a:r>
            <a:r>
              <a:rPr lang="en-US" sz="2600" dirty="0" smtClean="0">
                <a:solidFill>
                  <a:srgbClr val="5E85D5"/>
                </a:solidFill>
                <a:latin typeface="Arial"/>
                <a:cs typeface="Arial"/>
              </a:rPr>
              <a:t>Economics</a:t>
            </a:r>
            <a:endParaRPr lang="en-US" sz="2600" i="1" dirty="0">
              <a:solidFill>
                <a:srgbClr val="5E85D5"/>
              </a:solidFill>
              <a:latin typeface="Arial"/>
              <a:cs typeface="Arial"/>
            </a:endParaRPr>
          </a:p>
        </p:txBody>
      </p:sp>
      <p:sp>
        <p:nvSpPr>
          <p:cNvPr id="12" name="TextBox 11"/>
          <p:cNvSpPr txBox="1"/>
          <p:nvPr/>
        </p:nvSpPr>
        <p:spPr>
          <a:xfrm>
            <a:off x="1094152" y="4007248"/>
            <a:ext cx="6897078" cy="907941"/>
          </a:xfrm>
          <a:prstGeom prst="rect">
            <a:avLst/>
          </a:prstGeom>
          <a:solidFill>
            <a:srgbClr val="C6D9F1"/>
          </a:solidFill>
        </p:spPr>
        <p:txBody>
          <a:bodyPr wrap="square" rtlCol="0">
            <a:spAutoFit/>
          </a:bodyPr>
          <a:lstStyle/>
          <a:p>
            <a:pPr marL="228600" lvl="1" algn="ctr">
              <a:spcAft>
                <a:spcPts val="600"/>
              </a:spcAft>
            </a:pPr>
            <a:r>
              <a:rPr lang="en-US" sz="2400" dirty="0" smtClean="0">
                <a:latin typeface="Arial"/>
                <a:cs typeface="Arial"/>
              </a:rPr>
              <a:t>Economic </a:t>
            </a:r>
            <a:r>
              <a:rPr lang="en-US" sz="2400" dirty="0">
                <a:latin typeface="Arial"/>
                <a:cs typeface="Arial"/>
              </a:rPr>
              <a:t>temperature </a:t>
            </a:r>
            <a:r>
              <a:rPr lang="en-US" sz="2400" dirty="0" smtClean="0">
                <a:latin typeface="Arial"/>
                <a:cs typeface="Arial"/>
              </a:rPr>
              <a:t>must be 2-dimensional</a:t>
            </a:r>
            <a:r>
              <a:rPr lang="en-US" sz="2400" dirty="0">
                <a:latin typeface="Arial"/>
                <a:cs typeface="Arial"/>
              </a:rPr>
              <a:t>:  </a:t>
            </a:r>
            <a:endParaRPr lang="en-US" sz="2400" dirty="0" smtClean="0">
              <a:latin typeface="Arial"/>
              <a:cs typeface="Arial"/>
            </a:endParaRPr>
          </a:p>
          <a:p>
            <a:pPr marL="228600" lvl="1" algn="ctr">
              <a:spcAft>
                <a:spcPts val="600"/>
              </a:spcAft>
            </a:pPr>
            <a:r>
              <a:rPr lang="en-US" sz="2400" dirty="0" smtClean="0">
                <a:solidFill>
                  <a:srgbClr val="2E8E01"/>
                </a:solidFill>
                <a:latin typeface="Arial"/>
                <a:cs typeface="Arial"/>
              </a:rPr>
              <a:t>objective</a:t>
            </a:r>
            <a:r>
              <a:rPr lang="en-US" sz="2400" dirty="0" smtClean="0">
                <a:latin typeface="Arial"/>
                <a:cs typeface="Arial"/>
              </a:rPr>
              <a:t> and </a:t>
            </a:r>
            <a:r>
              <a:rPr lang="en-US" sz="2400" dirty="0" smtClean="0">
                <a:solidFill>
                  <a:srgbClr val="FF6600"/>
                </a:solidFill>
                <a:latin typeface="Arial"/>
                <a:cs typeface="Arial"/>
              </a:rPr>
              <a:t>subjective</a:t>
            </a:r>
            <a:endParaRPr lang="en-US" sz="2400" dirty="0" smtClean="0">
              <a:latin typeface="Arial"/>
              <a:cs typeface="Arial"/>
            </a:endParaRPr>
          </a:p>
        </p:txBody>
      </p:sp>
      <p:sp>
        <p:nvSpPr>
          <p:cNvPr id="10" name="TextBox 9"/>
          <p:cNvSpPr txBox="1"/>
          <p:nvPr/>
        </p:nvSpPr>
        <p:spPr>
          <a:xfrm>
            <a:off x="2252841" y="5282851"/>
            <a:ext cx="4469893" cy="430887"/>
          </a:xfrm>
          <a:prstGeom prst="rect">
            <a:avLst/>
          </a:prstGeom>
          <a:noFill/>
        </p:spPr>
        <p:txBody>
          <a:bodyPr wrap="square" rtlCol="0">
            <a:spAutoFit/>
          </a:bodyPr>
          <a:lstStyle/>
          <a:p>
            <a:pPr algn="ctr"/>
            <a:r>
              <a:rPr lang="en-US" sz="2200" dirty="0" smtClean="0">
                <a:solidFill>
                  <a:srgbClr val="000000"/>
                </a:solidFill>
                <a:latin typeface="Arial"/>
                <a:cs typeface="Arial"/>
              </a:rPr>
              <a:t>Model thus includes Animal Spirits</a:t>
            </a:r>
          </a:p>
        </p:txBody>
      </p:sp>
      <p:sp>
        <p:nvSpPr>
          <p:cNvPr id="13" name="Right Arrow 12"/>
          <p:cNvSpPr/>
          <p:nvPr/>
        </p:nvSpPr>
        <p:spPr>
          <a:xfrm rot="17471919">
            <a:off x="4476662" y="5036839"/>
            <a:ext cx="266700" cy="15875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094151" y="5820418"/>
            <a:ext cx="6897079" cy="461665"/>
          </a:xfrm>
          <a:prstGeom prst="rect">
            <a:avLst/>
          </a:prstGeom>
          <a:solidFill>
            <a:srgbClr val="C6D9F1"/>
          </a:solidFill>
        </p:spPr>
        <p:txBody>
          <a:bodyPr wrap="square" rtlCol="0">
            <a:spAutoFit/>
          </a:bodyPr>
          <a:lstStyle/>
          <a:p>
            <a:pPr marL="228600" lvl="1" algn="ctr">
              <a:spcAft>
                <a:spcPts val="600"/>
              </a:spcAft>
            </a:pPr>
            <a:r>
              <a:rPr lang="en-US" sz="2400" dirty="0" smtClean="0">
                <a:latin typeface="Arial"/>
                <a:cs typeface="Arial"/>
              </a:rPr>
              <a:t>But wait! How can we have a 2-D temperature?</a:t>
            </a:r>
          </a:p>
        </p:txBody>
      </p:sp>
      <p:sp>
        <p:nvSpPr>
          <p:cNvPr id="15" name="Title 1"/>
          <p:cNvSpPr txBox="1">
            <a:spLocks/>
          </p:cNvSpPr>
          <p:nvPr/>
        </p:nvSpPr>
        <p:spPr>
          <a:xfrm>
            <a:off x="1566042" y="623277"/>
            <a:ext cx="6022632" cy="4218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000" i="1" dirty="0" smtClean="0">
                <a:solidFill>
                  <a:srgbClr val="000000"/>
                </a:solidFill>
                <a:latin typeface="Arial"/>
                <a:cs typeface="Arial"/>
              </a:rPr>
              <a:t>Connecting Physical with Economic Temperature</a:t>
            </a:r>
            <a:endParaRPr lang="en-US" sz="2000" i="1" dirty="0">
              <a:solidFill>
                <a:srgbClr val="000000"/>
              </a:solidFill>
              <a:latin typeface="Arial"/>
              <a:cs typeface="Arial"/>
            </a:endParaRPr>
          </a:p>
        </p:txBody>
      </p:sp>
    </p:spTree>
    <p:extLst>
      <p:ext uri="{BB962C8B-B14F-4D97-AF65-F5344CB8AC3E}">
        <p14:creationId xmlns:p14="http://schemas.microsoft.com/office/powerpoint/2010/main" val="10954247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2" grpId="0" animBg="1"/>
      <p:bldP spid="10" grpId="0"/>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1371867" y="5082630"/>
            <a:ext cx="6413727" cy="830997"/>
            <a:chOff x="1371867" y="5151013"/>
            <a:chExt cx="6413727" cy="830997"/>
          </a:xfrm>
        </p:grpSpPr>
        <p:sp>
          <p:nvSpPr>
            <p:cNvPr id="10" name="TextBox 9"/>
            <p:cNvSpPr txBox="1"/>
            <p:nvPr/>
          </p:nvSpPr>
          <p:spPr>
            <a:xfrm>
              <a:off x="1371867" y="5151013"/>
              <a:ext cx="6413727" cy="830997"/>
            </a:xfrm>
            <a:prstGeom prst="rect">
              <a:avLst/>
            </a:prstGeom>
            <a:noFill/>
          </p:spPr>
          <p:txBody>
            <a:bodyPr wrap="square" rtlCol="0">
              <a:spAutoFit/>
            </a:bodyPr>
            <a:lstStyle/>
            <a:p>
              <a:pPr algn="ctr"/>
              <a:r>
                <a:rPr lang="en-US" sz="2000" dirty="0">
                  <a:solidFill>
                    <a:srgbClr val="000000"/>
                  </a:solidFill>
                  <a:latin typeface="Arial"/>
                  <a:cs typeface="Arial"/>
                </a:rPr>
                <a:t>The magnitude of Complex Temperature </a:t>
              </a:r>
              <a:r>
                <a:rPr lang="en-US" sz="2000" dirty="0">
                  <a:solidFill>
                    <a:srgbClr val="FF6600"/>
                  </a:solidFill>
                  <a:latin typeface="Arial"/>
                  <a:cs typeface="Arial"/>
                </a:rPr>
                <a:t>T</a:t>
              </a:r>
              <a:r>
                <a:rPr lang="en-US" sz="2000" baseline="-25000" dirty="0">
                  <a:solidFill>
                    <a:srgbClr val="FF6600"/>
                  </a:solidFill>
                  <a:latin typeface="Arial"/>
                  <a:cs typeface="Arial"/>
                </a:rPr>
                <a:t>Z</a:t>
              </a:r>
              <a:r>
                <a:rPr lang="en-US" sz="2000" dirty="0">
                  <a:latin typeface="Arial"/>
                  <a:cs typeface="Arial"/>
                </a:rPr>
                <a:t> = 3 </a:t>
              </a:r>
              <a:r>
                <a:rPr lang="en-US" sz="2000" dirty="0" smtClean="0">
                  <a:latin typeface="Arial"/>
                  <a:cs typeface="Arial"/>
                </a:rPr>
                <a:t>+ 4i </a:t>
              </a:r>
              <a:endParaRPr lang="en-US" sz="800" dirty="0" smtClean="0">
                <a:latin typeface="Arial"/>
                <a:cs typeface="Arial"/>
              </a:endParaRPr>
            </a:p>
            <a:p>
              <a:pPr algn="ctr"/>
              <a:endParaRPr lang="en-US" sz="800" b="1" dirty="0">
                <a:solidFill>
                  <a:schemeClr val="accent1">
                    <a:lumMod val="75000"/>
                  </a:schemeClr>
                </a:solidFill>
                <a:latin typeface="Arial"/>
                <a:cs typeface="Arial"/>
              </a:endParaRPr>
            </a:p>
            <a:p>
              <a:pPr algn="ctr"/>
              <a:r>
                <a:rPr lang="en-US" sz="2000" b="1" dirty="0" smtClean="0">
                  <a:solidFill>
                    <a:schemeClr val="accent1">
                      <a:lumMod val="75000"/>
                    </a:schemeClr>
                  </a:solidFill>
                  <a:latin typeface="Arial"/>
                  <a:cs typeface="Arial"/>
                </a:rPr>
                <a:t>|</a:t>
              </a:r>
              <a:r>
                <a:rPr lang="en-US" sz="2000" b="1" dirty="0">
                  <a:solidFill>
                    <a:schemeClr val="accent6">
                      <a:lumMod val="75000"/>
                    </a:schemeClr>
                  </a:solidFill>
                  <a:latin typeface="Arial"/>
                  <a:cs typeface="Arial"/>
                </a:rPr>
                <a:t>T</a:t>
              </a:r>
              <a:r>
                <a:rPr lang="en-US" sz="2000" b="1" baseline="-25000" dirty="0">
                  <a:solidFill>
                    <a:schemeClr val="accent6">
                      <a:lumMod val="75000"/>
                    </a:schemeClr>
                  </a:solidFill>
                  <a:latin typeface="Arial"/>
                  <a:cs typeface="Arial"/>
                </a:rPr>
                <a:t>Z</a:t>
              </a:r>
              <a:r>
                <a:rPr lang="en-US" sz="2000" b="1" dirty="0">
                  <a:solidFill>
                    <a:schemeClr val="accent1">
                      <a:lumMod val="75000"/>
                    </a:schemeClr>
                  </a:solidFill>
                  <a:latin typeface="Arial"/>
                  <a:cs typeface="Arial"/>
                </a:rPr>
                <a:t>| </a:t>
              </a:r>
              <a:r>
                <a:rPr lang="en-US" sz="2000" dirty="0">
                  <a:latin typeface="Arial"/>
                  <a:cs typeface="Arial"/>
                </a:rPr>
                <a:t>= √3</a:t>
              </a:r>
              <a:r>
                <a:rPr lang="en-US" sz="2000" baseline="30000" dirty="0">
                  <a:latin typeface="Arial"/>
                  <a:cs typeface="Arial"/>
                </a:rPr>
                <a:t>2</a:t>
              </a:r>
              <a:r>
                <a:rPr lang="en-US" sz="2000" dirty="0">
                  <a:latin typeface="Arial"/>
                  <a:cs typeface="Arial"/>
                </a:rPr>
                <a:t> + 4</a:t>
              </a:r>
              <a:r>
                <a:rPr lang="en-US" sz="2000" baseline="30000" dirty="0">
                  <a:latin typeface="Arial"/>
                  <a:cs typeface="Arial"/>
                </a:rPr>
                <a:t>2  </a:t>
              </a:r>
              <a:r>
                <a:rPr lang="en-US" sz="2000" dirty="0">
                  <a:latin typeface="Arial"/>
                  <a:cs typeface="Arial"/>
                </a:rPr>
                <a:t>= </a:t>
              </a:r>
              <a:r>
                <a:rPr lang="en-US" sz="2000" dirty="0">
                  <a:solidFill>
                    <a:srgbClr val="21AF56"/>
                  </a:solidFill>
                  <a:latin typeface="Arial"/>
                  <a:cs typeface="Arial"/>
                </a:rPr>
                <a:t>5</a:t>
              </a:r>
              <a:r>
                <a:rPr lang="en-US" sz="2000" b="1" dirty="0">
                  <a:latin typeface="Arial"/>
                  <a:cs typeface="Arial"/>
                </a:rPr>
                <a:t>°</a:t>
              </a:r>
              <a:r>
                <a:rPr lang="en-US" sz="2000" dirty="0">
                  <a:latin typeface="Arial"/>
                  <a:cs typeface="Arial"/>
                </a:rPr>
                <a:t>G</a:t>
              </a:r>
              <a:endParaRPr lang="en-US" sz="2000" dirty="0">
                <a:solidFill>
                  <a:srgbClr val="376092"/>
                </a:solidFill>
                <a:latin typeface="Arial"/>
                <a:cs typeface="Arial"/>
              </a:endParaRPr>
            </a:p>
          </p:txBody>
        </p:sp>
        <p:cxnSp>
          <p:nvCxnSpPr>
            <p:cNvPr id="12" name="Straight Connector 11"/>
            <p:cNvCxnSpPr/>
            <p:nvPr/>
          </p:nvCxnSpPr>
          <p:spPr>
            <a:xfrm>
              <a:off x="4231504" y="5623947"/>
              <a:ext cx="746260" cy="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16" name="TextBox 15"/>
          <p:cNvSpPr txBox="1"/>
          <p:nvPr/>
        </p:nvSpPr>
        <p:spPr>
          <a:xfrm>
            <a:off x="1203100" y="53263"/>
            <a:ext cx="6751242" cy="492443"/>
          </a:xfrm>
          <a:prstGeom prst="rect">
            <a:avLst/>
          </a:prstGeom>
          <a:noFill/>
        </p:spPr>
        <p:txBody>
          <a:bodyPr wrap="none" rtlCol="0">
            <a:spAutoFit/>
          </a:bodyPr>
          <a:lstStyle/>
          <a:p>
            <a:pPr algn="ctr"/>
            <a:r>
              <a:rPr lang="en-US" sz="2600" dirty="0">
                <a:solidFill>
                  <a:srgbClr val="5E85D5"/>
                </a:solidFill>
                <a:latin typeface="Arial"/>
                <a:cs typeface="Arial"/>
              </a:rPr>
              <a:t>Economic Temperature as Complex Variable</a:t>
            </a:r>
          </a:p>
        </p:txBody>
      </p:sp>
      <p:sp>
        <p:nvSpPr>
          <p:cNvPr id="2" name="Slide Number Placeholder 1"/>
          <p:cNvSpPr>
            <a:spLocks noGrp="1"/>
          </p:cNvSpPr>
          <p:nvPr>
            <p:ph type="sldNum" sz="quarter" idx="12"/>
          </p:nvPr>
        </p:nvSpPr>
        <p:spPr/>
        <p:txBody>
          <a:bodyPr/>
          <a:lstStyle/>
          <a:p>
            <a:fld id="{07A59A42-9855-3A4E-A05F-D559EAAA45FE}" type="slidenum">
              <a:rPr lang="en-US" smtClean="0"/>
              <a:t>9</a:t>
            </a:fld>
            <a:endParaRPr lang="en-US"/>
          </a:p>
        </p:txBody>
      </p:sp>
      <p:grpSp>
        <p:nvGrpSpPr>
          <p:cNvPr id="20" name="Group 19"/>
          <p:cNvGrpSpPr/>
          <p:nvPr/>
        </p:nvGrpSpPr>
        <p:grpSpPr>
          <a:xfrm>
            <a:off x="3549348" y="3116165"/>
            <a:ext cx="1115528" cy="1240365"/>
            <a:chOff x="6888669" y="3323348"/>
            <a:chExt cx="1080459" cy="1207639"/>
          </a:xfrm>
        </p:grpSpPr>
        <p:cxnSp>
          <p:nvCxnSpPr>
            <p:cNvPr id="40" name="Straight Connector 39"/>
            <p:cNvCxnSpPr>
              <a:endCxn id="119" idx="0"/>
            </p:cNvCxnSpPr>
            <p:nvPr/>
          </p:nvCxnSpPr>
          <p:spPr>
            <a:xfrm>
              <a:off x="6888669" y="3336050"/>
              <a:ext cx="919333" cy="12846"/>
            </a:xfrm>
            <a:prstGeom prst="line">
              <a:avLst/>
            </a:prstGeom>
            <a:ln w="6350">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flipH="1">
              <a:off x="7825210" y="3323348"/>
              <a:ext cx="3406" cy="1207639"/>
            </a:xfrm>
            <a:prstGeom prst="line">
              <a:avLst/>
            </a:prstGeom>
            <a:ln w="6350">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p:nvPr/>
          </p:nvCxnSpPr>
          <p:spPr>
            <a:xfrm flipV="1">
              <a:off x="6959159" y="3336049"/>
              <a:ext cx="861911" cy="1181096"/>
            </a:xfrm>
            <a:prstGeom prst="straightConnector1">
              <a:avLst/>
            </a:prstGeom>
            <a:ln>
              <a:solidFill>
                <a:schemeClr val="accent6">
                  <a:lumMod val="75000"/>
                </a:schemeClr>
              </a:solidFill>
              <a:tailEnd type="arrow"/>
            </a:ln>
            <a:effectLst/>
          </p:spPr>
          <p:style>
            <a:lnRef idx="2">
              <a:schemeClr val="accent1"/>
            </a:lnRef>
            <a:fillRef idx="0">
              <a:schemeClr val="accent1"/>
            </a:fillRef>
            <a:effectRef idx="1">
              <a:schemeClr val="accent1"/>
            </a:effectRef>
            <a:fontRef idx="minor">
              <a:schemeClr val="tx1"/>
            </a:fontRef>
          </p:style>
        </p:cxnSp>
        <p:sp>
          <p:nvSpPr>
            <p:cNvPr id="74" name="Rectangle 73"/>
            <p:cNvSpPr/>
            <p:nvPr/>
          </p:nvSpPr>
          <p:spPr>
            <a:xfrm>
              <a:off x="6978181" y="3479833"/>
              <a:ext cx="445779" cy="400110"/>
            </a:xfrm>
            <a:prstGeom prst="rect">
              <a:avLst/>
            </a:prstGeom>
          </p:spPr>
          <p:txBody>
            <a:bodyPr wrap="none">
              <a:spAutoFit/>
            </a:bodyPr>
            <a:lstStyle/>
            <a:p>
              <a:r>
                <a:rPr lang="en-US" sz="2000" b="1" dirty="0">
                  <a:solidFill>
                    <a:schemeClr val="accent6">
                      <a:lumMod val="75000"/>
                    </a:schemeClr>
                  </a:solidFill>
                  <a:latin typeface="Arial"/>
                  <a:cs typeface="Arial"/>
                </a:rPr>
                <a:t>T</a:t>
              </a:r>
              <a:r>
                <a:rPr lang="en-US" sz="2000" b="1" baseline="-25000" dirty="0">
                  <a:solidFill>
                    <a:schemeClr val="accent6">
                      <a:lumMod val="75000"/>
                    </a:schemeClr>
                  </a:solidFill>
                  <a:latin typeface="Arial"/>
                  <a:cs typeface="Arial"/>
                </a:rPr>
                <a:t>Z</a:t>
              </a:r>
              <a:endParaRPr lang="en-US" sz="2000" b="1" dirty="0">
                <a:solidFill>
                  <a:schemeClr val="accent6">
                    <a:lumMod val="75000"/>
                  </a:schemeClr>
                </a:solidFill>
                <a:latin typeface="Arial"/>
                <a:cs typeface="Arial"/>
              </a:endParaRPr>
            </a:p>
          </p:txBody>
        </p:sp>
        <p:sp>
          <p:nvSpPr>
            <p:cNvPr id="119" name="Freeform 118"/>
            <p:cNvSpPr/>
            <p:nvPr/>
          </p:nvSpPr>
          <p:spPr>
            <a:xfrm>
              <a:off x="7808002" y="3348896"/>
              <a:ext cx="161126" cy="125730"/>
            </a:xfrm>
            <a:custGeom>
              <a:avLst/>
              <a:gdLst>
                <a:gd name="connsiteX0" fmla="*/ 0 w 246993"/>
                <a:gd name="connsiteY0" fmla="*/ 0 h 202476"/>
                <a:gd name="connsiteX1" fmla="*/ 59266 w 246993"/>
                <a:gd name="connsiteY1" fmla="*/ 12700 h 202476"/>
                <a:gd name="connsiteX2" fmla="*/ 105833 w 246993"/>
                <a:gd name="connsiteY2" fmla="*/ 33867 h 202476"/>
                <a:gd name="connsiteX3" fmla="*/ 143933 w 246993"/>
                <a:gd name="connsiteY3" fmla="*/ 63500 h 202476"/>
                <a:gd name="connsiteX4" fmla="*/ 186266 w 246993"/>
                <a:gd name="connsiteY4" fmla="*/ 105834 h 202476"/>
                <a:gd name="connsiteX5" fmla="*/ 211666 w 246993"/>
                <a:gd name="connsiteY5" fmla="*/ 135467 h 202476"/>
                <a:gd name="connsiteX6" fmla="*/ 245533 w 246993"/>
                <a:gd name="connsiteY6" fmla="*/ 198967 h 202476"/>
                <a:gd name="connsiteX7" fmla="*/ 241300 w 246993"/>
                <a:gd name="connsiteY7" fmla="*/ 194734 h 202476"/>
                <a:gd name="connsiteX8" fmla="*/ 241300 w 246993"/>
                <a:gd name="connsiteY8" fmla="*/ 194734 h 202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993" h="202476">
                  <a:moveTo>
                    <a:pt x="0" y="0"/>
                  </a:moveTo>
                  <a:cubicBezTo>
                    <a:pt x="20813" y="3528"/>
                    <a:pt x="41627" y="7056"/>
                    <a:pt x="59266" y="12700"/>
                  </a:cubicBezTo>
                  <a:cubicBezTo>
                    <a:pt x="76905" y="18345"/>
                    <a:pt x="91722" y="25400"/>
                    <a:pt x="105833" y="33867"/>
                  </a:cubicBezTo>
                  <a:cubicBezTo>
                    <a:pt x="119944" y="42334"/>
                    <a:pt x="130528" y="51506"/>
                    <a:pt x="143933" y="63500"/>
                  </a:cubicBezTo>
                  <a:cubicBezTo>
                    <a:pt x="157338" y="75494"/>
                    <a:pt x="174977" y="93840"/>
                    <a:pt x="186266" y="105834"/>
                  </a:cubicBezTo>
                  <a:cubicBezTo>
                    <a:pt x="197555" y="117828"/>
                    <a:pt x="201788" y="119945"/>
                    <a:pt x="211666" y="135467"/>
                  </a:cubicBezTo>
                  <a:cubicBezTo>
                    <a:pt x="221544" y="150989"/>
                    <a:pt x="240594" y="189089"/>
                    <a:pt x="245533" y="198967"/>
                  </a:cubicBezTo>
                  <a:cubicBezTo>
                    <a:pt x="250472" y="208845"/>
                    <a:pt x="241300" y="194734"/>
                    <a:pt x="241300" y="194734"/>
                  </a:cubicBezTo>
                  <a:lnTo>
                    <a:pt x="241300" y="194734"/>
                  </a:lnTo>
                </a:path>
              </a:pathLst>
            </a:custGeom>
            <a:ln w="12700" cmpd="sng">
              <a:prstDash val="dot"/>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2000">
                <a:latin typeface="Arial"/>
                <a:cs typeface="Arial"/>
              </a:endParaRPr>
            </a:p>
          </p:txBody>
        </p:sp>
      </p:grpSp>
      <p:grpSp>
        <p:nvGrpSpPr>
          <p:cNvPr id="17" name="Group 16"/>
          <p:cNvGrpSpPr/>
          <p:nvPr/>
        </p:nvGrpSpPr>
        <p:grpSpPr>
          <a:xfrm>
            <a:off x="2432856" y="1778427"/>
            <a:ext cx="4103003" cy="3304203"/>
            <a:chOff x="2354700" y="1846810"/>
            <a:chExt cx="4103003" cy="3304203"/>
          </a:xfrm>
        </p:grpSpPr>
        <p:cxnSp>
          <p:nvCxnSpPr>
            <p:cNvPr id="15" name="Straight Arrow Connector 14"/>
            <p:cNvCxnSpPr/>
            <p:nvPr/>
          </p:nvCxnSpPr>
          <p:spPr>
            <a:xfrm flipV="1">
              <a:off x="3576081" y="2309214"/>
              <a:ext cx="2060406" cy="2085589"/>
            </a:xfrm>
            <a:prstGeom prst="straightConnector1">
              <a:avLst/>
            </a:prstGeom>
            <a:ln>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rot="18902833">
              <a:off x="4621094" y="3313792"/>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rot="18902833">
              <a:off x="4408129" y="3520997"/>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rot="18902833">
              <a:off x="4208935" y="3732541"/>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rot="18902833">
              <a:off x="4011549" y="3929582"/>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rot="18902833">
              <a:off x="3809126" y="4134282"/>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rot="18902833">
              <a:off x="5636097" y="2257706"/>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rot="18902833">
              <a:off x="5435835" y="2464913"/>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rot="18902833">
              <a:off x="5230293" y="2676456"/>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rot="18902833">
              <a:off x="5020207" y="2892547"/>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rot="18902833">
              <a:off x="4815654" y="3101465"/>
              <a:ext cx="1" cy="97304"/>
            </a:xfrm>
            <a:prstGeom prst="line">
              <a:avLst/>
            </a:prstGeom>
            <a:ln w="63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3336445" y="1846810"/>
              <a:ext cx="356208" cy="307777"/>
            </a:xfrm>
            <a:prstGeom prst="rect">
              <a:avLst/>
            </a:prstGeom>
            <a:noFill/>
          </p:spPr>
          <p:txBody>
            <a:bodyPr wrap="none" lIns="0" tIns="0" rIns="0" bIns="0" rtlCol="0">
              <a:spAutoFit/>
            </a:bodyPr>
            <a:lstStyle/>
            <a:p>
              <a:r>
                <a:rPr lang="en-US" sz="2000" b="1" dirty="0">
                  <a:latin typeface="Arial"/>
                  <a:cs typeface="Arial"/>
                </a:rPr>
                <a:t>T</a:t>
              </a:r>
              <a:r>
                <a:rPr lang="en-US" sz="2000" b="1" baseline="-25000" dirty="0">
                  <a:latin typeface="Arial"/>
                  <a:cs typeface="Arial"/>
                </a:rPr>
                <a:t>Im</a:t>
              </a:r>
            </a:p>
          </p:txBody>
        </p:sp>
        <p:sp>
          <p:nvSpPr>
            <p:cNvPr id="19" name="TextBox 18"/>
            <p:cNvSpPr txBox="1"/>
            <p:nvPr/>
          </p:nvSpPr>
          <p:spPr>
            <a:xfrm>
              <a:off x="5903723" y="4243552"/>
              <a:ext cx="375243" cy="307777"/>
            </a:xfrm>
            <a:prstGeom prst="rect">
              <a:avLst/>
            </a:prstGeom>
            <a:noFill/>
          </p:spPr>
          <p:txBody>
            <a:bodyPr wrap="none" lIns="0" tIns="0" rIns="0" bIns="0" rtlCol="0">
              <a:spAutoFit/>
            </a:bodyPr>
            <a:lstStyle/>
            <a:p>
              <a:r>
                <a:rPr lang="en-US" sz="2000" b="1" dirty="0">
                  <a:latin typeface="Arial"/>
                  <a:cs typeface="Arial"/>
                </a:rPr>
                <a:t>T</a:t>
              </a:r>
              <a:r>
                <a:rPr lang="en-US" sz="2000" b="1" baseline="-25000" dirty="0">
                  <a:latin typeface="Arial"/>
                  <a:cs typeface="Arial"/>
                </a:rPr>
                <a:t>Re</a:t>
              </a:r>
            </a:p>
          </p:txBody>
        </p:sp>
        <p:cxnSp>
          <p:nvCxnSpPr>
            <p:cNvPr id="13" name="Straight Arrow Connector 12"/>
            <p:cNvCxnSpPr/>
            <p:nvPr/>
          </p:nvCxnSpPr>
          <p:spPr>
            <a:xfrm>
              <a:off x="3543970" y="4410696"/>
              <a:ext cx="2164704" cy="658"/>
            </a:xfrm>
            <a:prstGeom prst="straightConnector1">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5046320" y="4349577"/>
              <a:ext cx="0" cy="115665"/>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656539" y="4352862"/>
              <a:ext cx="0" cy="115665"/>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357275" y="4349577"/>
              <a:ext cx="0" cy="115665"/>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737438" y="4349577"/>
              <a:ext cx="0" cy="115665"/>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4437106" y="4349577"/>
              <a:ext cx="0" cy="115665"/>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136781" y="4349577"/>
              <a:ext cx="0" cy="115665"/>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3840598" y="4352862"/>
              <a:ext cx="0" cy="115665"/>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flipV="1">
              <a:off x="3543970" y="2261037"/>
              <a:ext cx="1729" cy="2150315"/>
            </a:xfrm>
            <a:prstGeom prst="straightConnector1">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16200000">
              <a:off x="3542245" y="2850070"/>
              <a:ext cx="0" cy="12151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16200000">
              <a:off x="3545698" y="2249244"/>
              <a:ext cx="0" cy="12151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a:off x="3542245" y="2559816"/>
              <a:ext cx="0" cy="12151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rot="16200000">
              <a:off x="3542245" y="3144702"/>
              <a:ext cx="0" cy="12151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16200000">
              <a:off x="3542245" y="3449633"/>
              <a:ext cx="0" cy="12151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rot="16200000">
              <a:off x="3542245" y="3748209"/>
              <a:ext cx="0" cy="12151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rot="16200000">
              <a:off x="3545698" y="4055540"/>
              <a:ext cx="0" cy="12151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3" name="TextBox 82"/>
            <p:cNvSpPr txBox="1"/>
            <p:nvPr/>
          </p:nvSpPr>
          <p:spPr>
            <a:xfrm>
              <a:off x="3286731" y="3947188"/>
              <a:ext cx="142642" cy="307777"/>
            </a:xfrm>
            <a:prstGeom prst="rect">
              <a:avLst/>
            </a:prstGeom>
            <a:noFill/>
          </p:spPr>
          <p:txBody>
            <a:bodyPr wrap="none" lIns="0" tIns="0" rIns="0" bIns="0" rtlCol="0">
              <a:spAutoFit/>
            </a:bodyPr>
            <a:lstStyle/>
            <a:p>
              <a:r>
                <a:rPr lang="en-US" sz="2000" dirty="0">
                  <a:latin typeface="Arial"/>
                  <a:cs typeface="Arial"/>
                </a:rPr>
                <a:t>1</a:t>
              </a:r>
            </a:p>
          </p:txBody>
        </p:sp>
        <p:sp>
          <p:nvSpPr>
            <p:cNvPr id="84" name="TextBox 83"/>
            <p:cNvSpPr txBox="1"/>
            <p:nvPr/>
          </p:nvSpPr>
          <p:spPr>
            <a:xfrm>
              <a:off x="3286731" y="4227003"/>
              <a:ext cx="142642" cy="307777"/>
            </a:xfrm>
            <a:prstGeom prst="rect">
              <a:avLst/>
            </a:prstGeom>
            <a:noFill/>
          </p:spPr>
          <p:txBody>
            <a:bodyPr wrap="none" lIns="0" tIns="0" rIns="0" bIns="0" rtlCol="0">
              <a:spAutoFit/>
            </a:bodyPr>
            <a:lstStyle/>
            <a:p>
              <a:r>
                <a:rPr lang="en-US" sz="2000" dirty="0">
                  <a:latin typeface="Arial"/>
                  <a:cs typeface="Arial"/>
                </a:rPr>
                <a:t>0</a:t>
              </a:r>
            </a:p>
          </p:txBody>
        </p:sp>
        <p:sp>
          <p:nvSpPr>
            <p:cNvPr id="85" name="TextBox 84"/>
            <p:cNvSpPr txBox="1"/>
            <p:nvPr/>
          </p:nvSpPr>
          <p:spPr>
            <a:xfrm>
              <a:off x="3286731" y="3655462"/>
              <a:ext cx="142642" cy="307777"/>
            </a:xfrm>
            <a:prstGeom prst="rect">
              <a:avLst/>
            </a:prstGeom>
            <a:noFill/>
          </p:spPr>
          <p:txBody>
            <a:bodyPr wrap="none" lIns="0" tIns="0" rIns="0" bIns="0" rtlCol="0">
              <a:spAutoFit/>
            </a:bodyPr>
            <a:lstStyle/>
            <a:p>
              <a:r>
                <a:rPr lang="en-US" sz="2000" dirty="0">
                  <a:latin typeface="Arial"/>
                  <a:cs typeface="Arial"/>
                </a:rPr>
                <a:t>2</a:t>
              </a:r>
            </a:p>
          </p:txBody>
        </p:sp>
        <p:sp>
          <p:nvSpPr>
            <p:cNvPr id="86" name="TextBox 85"/>
            <p:cNvSpPr txBox="1"/>
            <p:nvPr/>
          </p:nvSpPr>
          <p:spPr>
            <a:xfrm>
              <a:off x="3286731" y="3345325"/>
              <a:ext cx="142642" cy="307777"/>
            </a:xfrm>
            <a:prstGeom prst="rect">
              <a:avLst/>
            </a:prstGeom>
            <a:noFill/>
          </p:spPr>
          <p:txBody>
            <a:bodyPr wrap="none" lIns="0" tIns="0" rIns="0" bIns="0" rtlCol="0">
              <a:spAutoFit/>
            </a:bodyPr>
            <a:lstStyle/>
            <a:p>
              <a:r>
                <a:rPr lang="en-US" sz="2000" dirty="0">
                  <a:latin typeface="Arial"/>
                  <a:cs typeface="Arial"/>
                </a:rPr>
                <a:t>3</a:t>
              </a:r>
            </a:p>
          </p:txBody>
        </p:sp>
        <p:sp>
          <p:nvSpPr>
            <p:cNvPr id="87" name="TextBox 86"/>
            <p:cNvSpPr txBox="1"/>
            <p:nvPr/>
          </p:nvSpPr>
          <p:spPr>
            <a:xfrm>
              <a:off x="3286731" y="3046888"/>
              <a:ext cx="142642" cy="307777"/>
            </a:xfrm>
            <a:prstGeom prst="rect">
              <a:avLst/>
            </a:prstGeom>
            <a:noFill/>
          </p:spPr>
          <p:txBody>
            <a:bodyPr wrap="none" lIns="0" tIns="0" rIns="0" bIns="0" rtlCol="0">
              <a:spAutoFit/>
            </a:bodyPr>
            <a:lstStyle/>
            <a:p>
              <a:r>
                <a:rPr lang="en-US" sz="2000" dirty="0">
                  <a:latin typeface="Arial"/>
                  <a:cs typeface="Arial"/>
                </a:rPr>
                <a:t>4</a:t>
              </a:r>
            </a:p>
          </p:txBody>
        </p:sp>
        <p:sp>
          <p:nvSpPr>
            <p:cNvPr id="88" name="TextBox 87"/>
            <p:cNvSpPr txBox="1"/>
            <p:nvPr/>
          </p:nvSpPr>
          <p:spPr>
            <a:xfrm>
              <a:off x="3281694" y="2762294"/>
              <a:ext cx="142642" cy="307777"/>
            </a:xfrm>
            <a:prstGeom prst="rect">
              <a:avLst/>
            </a:prstGeom>
            <a:noFill/>
          </p:spPr>
          <p:txBody>
            <a:bodyPr wrap="none" lIns="0" tIns="0" rIns="0" bIns="0" rtlCol="0">
              <a:spAutoFit/>
            </a:bodyPr>
            <a:lstStyle/>
            <a:p>
              <a:r>
                <a:rPr lang="en-US" sz="2000" dirty="0">
                  <a:latin typeface="Arial"/>
                  <a:cs typeface="Arial"/>
                </a:rPr>
                <a:t>5</a:t>
              </a:r>
            </a:p>
          </p:txBody>
        </p:sp>
        <p:sp>
          <p:nvSpPr>
            <p:cNvPr id="89" name="TextBox 88"/>
            <p:cNvSpPr txBox="1"/>
            <p:nvPr/>
          </p:nvSpPr>
          <p:spPr>
            <a:xfrm>
              <a:off x="3281694" y="2465690"/>
              <a:ext cx="142642" cy="307777"/>
            </a:xfrm>
            <a:prstGeom prst="rect">
              <a:avLst/>
            </a:prstGeom>
            <a:noFill/>
          </p:spPr>
          <p:txBody>
            <a:bodyPr wrap="none" lIns="0" tIns="0" rIns="0" bIns="0" rtlCol="0">
              <a:spAutoFit/>
            </a:bodyPr>
            <a:lstStyle/>
            <a:p>
              <a:r>
                <a:rPr lang="en-US" sz="2000" dirty="0">
                  <a:latin typeface="Arial"/>
                  <a:cs typeface="Arial"/>
                </a:rPr>
                <a:t>6</a:t>
              </a:r>
            </a:p>
          </p:txBody>
        </p:sp>
        <p:sp>
          <p:nvSpPr>
            <p:cNvPr id="90" name="TextBox 89"/>
            <p:cNvSpPr txBox="1"/>
            <p:nvPr/>
          </p:nvSpPr>
          <p:spPr>
            <a:xfrm>
              <a:off x="3281694" y="2170814"/>
              <a:ext cx="142642" cy="307777"/>
            </a:xfrm>
            <a:prstGeom prst="rect">
              <a:avLst/>
            </a:prstGeom>
            <a:noFill/>
          </p:spPr>
          <p:txBody>
            <a:bodyPr wrap="none" lIns="0" tIns="0" rIns="0" bIns="0" rtlCol="0">
              <a:spAutoFit/>
            </a:bodyPr>
            <a:lstStyle/>
            <a:p>
              <a:r>
                <a:rPr lang="en-US" sz="2000" dirty="0">
                  <a:latin typeface="Arial"/>
                  <a:cs typeface="Arial"/>
                </a:rPr>
                <a:t>7</a:t>
              </a:r>
            </a:p>
          </p:txBody>
        </p:sp>
        <p:sp>
          <p:nvSpPr>
            <p:cNvPr id="93" name="TextBox 92"/>
            <p:cNvSpPr txBox="1"/>
            <p:nvPr/>
          </p:nvSpPr>
          <p:spPr>
            <a:xfrm>
              <a:off x="3786617" y="4491635"/>
              <a:ext cx="142642" cy="307777"/>
            </a:xfrm>
            <a:prstGeom prst="rect">
              <a:avLst/>
            </a:prstGeom>
            <a:noFill/>
          </p:spPr>
          <p:txBody>
            <a:bodyPr wrap="none" lIns="0" tIns="0" rIns="0" bIns="0" rtlCol="0">
              <a:spAutoFit/>
            </a:bodyPr>
            <a:lstStyle/>
            <a:p>
              <a:r>
                <a:rPr lang="en-US" sz="2000" dirty="0">
                  <a:latin typeface="Arial"/>
                  <a:cs typeface="Arial"/>
                </a:rPr>
                <a:t>1</a:t>
              </a:r>
            </a:p>
          </p:txBody>
        </p:sp>
        <p:sp>
          <p:nvSpPr>
            <p:cNvPr id="94" name="TextBox 93"/>
            <p:cNvSpPr txBox="1"/>
            <p:nvPr/>
          </p:nvSpPr>
          <p:spPr>
            <a:xfrm>
              <a:off x="3509446" y="4491635"/>
              <a:ext cx="142642" cy="307777"/>
            </a:xfrm>
            <a:prstGeom prst="rect">
              <a:avLst/>
            </a:prstGeom>
            <a:noFill/>
          </p:spPr>
          <p:txBody>
            <a:bodyPr wrap="none" lIns="0" tIns="0" rIns="0" bIns="0" rtlCol="0">
              <a:spAutoFit/>
            </a:bodyPr>
            <a:lstStyle/>
            <a:p>
              <a:r>
                <a:rPr lang="en-US" sz="2000" dirty="0">
                  <a:latin typeface="Arial"/>
                  <a:cs typeface="Arial"/>
                </a:rPr>
                <a:t>0</a:t>
              </a:r>
            </a:p>
          </p:txBody>
        </p:sp>
        <p:sp>
          <p:nvSpPr>
            <p:cNvPr id="95" name="TextBox 94"/>
            <p:cNvSpPr txBox="1"/>
            <p:nvPr/>
          </p:nvSpPr>
          <p:spPr>
            <a:xfrm>
              <a:off x="4079747" y="4491635"/>
              <a:ext cx="142642" cy="307777"/>
            </a:xfrm>
            <a:prstGeom prst="rect">
              <a:avLst/>
            </a:prstGeom>
            <a:noFill/>
          </p:spPr>
          <p:txBody>
            <a:bodyPr wrap="none" lIns="0" tIns="0" rIns="0" bIns="0" rtlCol="0">
              <a:spAutoFit/>
            </a:bodyPr>
            <a:lstStyle/>
            <a:p>
              <a:r>
                <a:rPr lang="en-US" sz="2000" dirty="0">
                  <a:latin typeface="Arial"/>
                  <a:cs typeface="Arial"/>
                </a:rPr>
                <a:t>2</a:t>
              </a:r>
            </a:p>
          </p:txBody>
        </p:sp>
        <p:sp>
          <p:nvSpPr>
            <p:cNvPr id="96" name="TextBox 95"/>
            <p:cNvSpPr txBox="1"/>
            <p:nvPr/>
          </p:nvSpPr>
          <p:spPr>
            <a:xfrm>
              <a:off x="4378879" y="4491635"/>
              <a:ext cx="142642" cy="307777"/>
            </a:xfrm>
            <a:prstGeom prst="rect">
              <a:avLst/>
            </a:prstGeom>
            <a:noFill/>
          </p:spPr>
          <p:txBody>
            <a:bodyPr wrap="none" lIns="0" tIns="0" rIns="0" bIns="0" rtlCol="0">
              <a:spAutoFit/>
            </a:bodyPr>
            <a:lstStyle/>
            <a:p>
              <a:r>
                <a:rPr lang="en-US" sz="2000" dirty="0">
                  <a:latin typeface="Arial"/>
                  <a:cs typeface="Arial"/>
                </a:rPr>
                <a:t>3</a:t>
              </a:r>
            </a:p>
          </p:txBody>
        </p:sp>
        <p:sp>
          <p:nvSpPr>
            <p:cNvPr id="97" name="TextBox 96"/>
            <p:cNvSpPr txBox="1"/>
            <p:nvPr/>
          </p:nvSpPr>
          <p:spPr>
            <a:xfrm>
              <a:off x="4679059" y="4491635"/>
              <a:ext cx="142642" cy="307777"/>
            </a:xfrm>
            <a:prstGeom prst="rect">
              <a:avLst/>
            </a:prstGeom>
            <a:noFill/>
          </p:spPr>
          <p:txBody>
            <a:bodyPr wrap="none" lIns="0" tIns="0" rIns="0" bIns="0" rtlCol="0">
              <a:spAutoFit/>
            </a:bodyPr>
            <a:lstStyle/>
            <a:p>
              <a:r>
                <a:rPr lang="en-US" sz="2000" dirty="0">
                  <a:latin typeface="Arial"/>
                  <a:cs typeface="Arial"/>
                </a:rPr>
                <a:t>4</a:t>
              </a:r>
            </a:p>
          </p:txBody>
        </p:sp>
        <p:sp>
          <p:nvSpPr>
            <p:cNvPr id="98" name="TextBox 97"/>
            <p:cNvSpPr txBox="1"/>
            <p:nvPr/>
          </p:nvSpPr>
          <p:spPr>
            <a:xfrm>
              <a:off x="4978037" y="4486840"/>
              <a:ext cx="142642" cy="307777"/>
            </a:xfrm>
            <a:prstGeom prst="rect">
              <a:avLst/>
            </a:prstGeom>
            <a:noFill/>
          </p:spPr>
          <p:txBody>
            <a:bodyPr wrap="none" lIns="0" tIns="0" rIns="0" bIns="0" rtlCol="0">
              <a:spAutoFit/>
            </a:bodyPr>
            <a:lstStyle/>
            <a:p>
              <a:r>
                <a:rPr lang="en-US" sz="2000" dirty="0">
                  <a:latin typeface="Arial"/>
                  <a:cs typeface="Arial"/>
                </a:rPr>
                <a:t>5</a:t>
              </a:r>
            </a:p>
          </p:txBody>
        </p:sp>
        <p:sp>
          <p:nvSpPr>
            <p:cNvPr id="99" name="TextBox 98"/>
            <p:cNvSpPr txBox="1"/>
            <p:nvPr/>
          </p:nvSpPr>
          <p:spPr>
            <a:xfrm>
              <a:off x="5276290" y="4486840"/>
              <a:ext cx="142642" cy="307777"/>
            </a:xfrm>
            <a:prstGeom prst="rect">
              <a:avLst/>
            </a:prstGeom>
            <a:noFill/>
          </p:spPr>
          <p:txBody>
            <a:bodyPr wrap="none" lIns="0" tIns="0" rIns="0" bIns="0" rtlCol="0">
              <a:spAutoFit/>
            </a:bodyPr>
            <a:lstStyle/>
            <a:p>
              <a:r>
                <a:rPr lang="en-US" sz="2000" dirty="0">
                  <a:latin typeface="Arial"/>
                  <a:cs typeface="Arial"/>
                </a:rPr>
                <a:t>6</a:t>
              </a:r>
            </a:p>
          </p:txBody>
        </p:sp>
        <p:sp>
          <p:nvSpPr>
            <p:cNvPr id="100" name="TextBox 99"/>
            <p:cNvSpPr txBox="1"/>
            <p:nvPr/>
          </p:nvSpPr>
          <p:spPr>
            <a:xfrm>
              <a:off x="5566058" y="4486840"/>
              <a:ext cx="142642" cy="307777"/>
            </a:xfrm>
            <a:prstGeom prst="rect">
              <a:avLst/>
            </a:prstGeom>
            <a:noFill/>
          </p:spPr>
          <p:txBody>
            <a:bodyPr wrap="none" lIns="0" tIns="0" rIns="0" bIns="0" rtlCol="0">
              <a:spAutoFit/>
            </a:bodyPr>
            <a:lstStyle/>
            <a:p>
              <a:r>
                <a:rPr lang="en-US" sz="2000" dirty="0">
                  <a:latin typeface="Arial"/>
                  <a:cs typeface="Arial"/>
                </a:rPr>
                <a:t>7</a:t>
              </a:r>
            </a:p>
          </p:txBody>
        </p:sp>
        <p:sp>
          <p:nvSpPr>
            <p:cNvPr id="103" name="TextBox 102"/>
            <p:cNvSpPr txBox="1"/>
            <p:nvPr/>
          </p:nvSpPr>
          <p:spPr>
            <a:xfrm>
              <a:off x="5627877" y="2257616"/>
              <a:ext cx="285284" cy="307777"/>
            </a:xfrm>
            <a:prstGeom prst="rect">
              <a:avLst/>
            </a:prstGeom>
            <a:noFill/>
          </p:spPr>
          <p:txBody>
            <a:bodyPr wrap="none" lIns="0" tIns="0" rIns="0" bIns="0" rtlCol="0">
              <a:spAutoFit/>
            </a:bodyPr>
            <a:lstStyle/>
            <a:p>
              <a:r>
                <a:rPr lang="en-US" sz="2000" dirty="0">
                  <a:latin typeface="Arial"/>
                  <a:cs typeface="Arial"/>
                </a:rPr>
                <a:t>10</a:t>
              </a:r>
            </a:p>
          </p:txBody>
        </p:sp>
        <p:sp>
          <p:nvSpPr>
            <p:cNvPr id="106" name="TextBox 105"/>
            <p:cNvSpPr txBox="1"/>
            <p:nvPr/>
          </p:nvSpPr>
          <p:spPr>
            <a:xfrm>
              <a:off x="4862449" y="3114470"/>
              <a:ext cx="142642" cy="307777"/>
            </a:xfrm>
            <a:prstGeom prst="rect">
              <a:avLst/>
            </a:prstGeom>
            <a:noFill/>
          </p:spPr>
          <p:txBody>
            <a:bodyPr wrap="none" lIns="0" tIns="0" rIns="0" bIns="0" rtlCol="0">
              <a:spAutoFit/>
            </a:bodyPr>
            <a:lstStyle/>
            <a:p>
              <a:r>
                <a:rPr lang="en-US" sz="2000" dirty="0">
                  <a:latin typeface="Arial"/>
                  <a:cs typeface="Arial"/>
                </a:rPr>
                <a:t>6</a:t>
              </a:r>
            </a:p>
          </p:txBody>
        </p:sp>
        <p:sp>
          <p:nvSpPr>
            <p:cNvPr id="107" name="TextBox 106"/>
            <p:cNvSpPr txBox="1"/>
            <p:nvPr/>
          </p:nvSpPr>
          <p:spPr>
            <a:xfrm>
              <a:off x="5073044" y="2916180"/>
              <a:ext cx="142642" cy="307777"/>
            </a:xfrm>
            <a:prstGeom prst="rect">
              <a:avLst/>
            </a:prstGeom>
            <a:noFill/>
          </p:spPr>
          <p:txBody>
            <a:bodyPr wrap="none" lIns="0" tIns="0" rIns="0" bIns="0" rtlCol="0">
              <a:spAutoFit/>
            </a:bodyPr>
            <a:lstStyle/>
            <a:p>
              <a:r>
                <a:rPr lang="en-US" sz="2000" dirty="0">
                  <a:latin typeface="Arial"/>
                  <a:cs typeface="Arial"/>
                </a:rPr>
                <a:t>7</a:t>
              </a:r>
            </a:p>
          </p:txBody>
        </p:sp>
        <p:sp>
          <p:nvSpPr>
            <p:cNvPr id="108" name="TextBox 107"/>
            <p:cNvSpPr txBox="1"/>
            <p:nvPr/>
          </p:nvSpPr>
          <p:spPr>
            <a:xfrm>
              <a:off x="5276754" y="2698717"/>
              <a:ext cx="142642" cy="307777"/>
            </a:xfrm>
            <a:prstGeom prst="rect">
              <a:avLst/>
            </a:prstGeom>
            <a:noFill/>
          </p:spPr>
          <p:txBody>
            <a:bodyPr wrap="none" lIns="0" tIns="0" rIns="0" bIns="0" rtlCol="0">
              <a:spAutoFit/>
            </a:bodyPr>
            <a:lstStyle/>
            <a:p>
              <a:r>
                <a:rPr lang="en-US" sz="2000" dirty="0">
                  <a:latin typeface="Arial"/>
                  <a:cs typeface="Arial"/>
                </a:rPr>
                <a:t>8</a:t>
              </a:r>
            </a:p>
          </p:txBody>
        </p:sp>
        <p:sp>
          <p:nvSpPr>
            <p:cNvPr id="109" name="TextBox 108"/>
            <p:cNvSpPr txBox="1"/>
            <p:nvPr/>
          </p:nvSpPr>
          <p:spPr>
            <a:xfrm>
              <a:off x="5492158" y="2476135"/>
              <a:ext cx="142642" cy="307777"/>
            </a:xfrm>
            <a:prstGeom prst="rect">
              <a:avLst/>
            </a:prstGeom>
            <a:noFill/>
          </p:spPr>
          <p:txBody>
            <a:bodyPr wrap="none" lIns="0" tIns="0" rIns="0" bIns="0" rtlCol="0">
              <a:spAutoFit/>
            </a:bodyPr>
            <a:lstStyle/>
            <a:p>
              <a:r>
                <a:rPr lang="en-US" sz="2000" dirty="0">
                  <a:latin typeface="Arial"/>
                  <a:cs typeface="Arial"/>
                </a:rPr>
                <a:t>9</a:t>
              </a:r>
            </a:p>
          </p:txBody>
        </p:sp>
        <p:sp>
          <p:nvSpPr>
            <p:cNvPr id="110" name="TextBox 109"/>
            <p:cNvSpPr txBox="1"/>
            <p:nvPr/>
          </p:nvSpPr>
          <p:spPr>
            <a:xfrm>
              <a:off x="4657186" y="3327280"/>
              <a:ext cx="142642" cy="307777"/>
            </a:xfrm>
            <a:prstGeom prst="rect">
              <a:avLst/>
            </a:prstGeom>
            <a:noFill/>
          </p:spPr>
          <p:txBody>
            <a:bodyPr wrap="none" lIns="0" tIns="0" rIns="0" bIns="0" rtlCol="0">
              <a:spAutoFit/>
            </a:bodyPr>
            <a:lstStyle/>
            <a:p>
              <a:r>
                <a:rPr lang="en-US" sz="2000" dirty="0">
                  <a:solidFill>
                    <a:srgbClr val="21AF56"/>
                  </a:solidFill>
                  <a:latin typeface="Arial"/>
                  <a:cs typeface="Arial"/>
                </a:rPr>
                <a:t>5</a:t>
              </a:r>
            </a:p>
          </p:txBody>
        </p:sp>
        <p:sp>
          <p:nvSpPr>
            <p:cNvPr id="111" name="TextBox 110"/>
            <p:cNvSpPr txBox="1"/>
            <p:nvPr/>
          </p:nvSpPr>
          <p:spPr>
            <a:xfrm>
              <a:off x="4425475" y="3525930"/>
              <a:ext cx="142642" cy="307777"/>
            </a:xfrm>
            <a:prstGeom prst="rect">
              <a:avLst/>
            </a:prstGeom>
            <a:noFill/>
          </p:spPr>
          <p:txBody>
            <a:bodyPr wrap="none" lIns="0" tIns="0" rIns="0" bIns="0" rtlCol="0">
              <a:spAutoFit/>
            </a:bodyPr>
            <a:lstStyle/>
            <a:p>
              <a:r>
                <a:rPr lang="en-US" sz="2000" dirty="0">
                  <a:latin typeface="Arial"/>
                  <a:cs typeface="Arial"/>
                </a:rPr>
                <a:t>4</a:t>
              </a:r>
            </a:p>
          </p:txBody>
        </p:sp>
        <p:sp>
          <p:nvSpPr>
            <p:cNvPr id="112" name="TextBox 111"/>
            <p:cNvSpPr txBox="1"/>
            <p:nvPr/>
          </p:nvSpPr>
          <p:spPr>
            <a:xfrm>
              <a:off x="4247333" y="3749861"/>
              <a:ext cx="142642" cy="307777"/>
            </a:xfrm>
            <a:prstGeom prst="rect">
              <a:avLst/>
            </a:prstGeom>
            <a:noFill/>
          </p:spPr>
          <p:txBody>
            <a:bodyPr wrap="none" lIns="0" tIns="0" rIns="0" bIns="0" rtlCol="0">
              <a:spAutoFit/>
            </a:bodyPr>
            <a:lstStyle/>
            <a:p>
              <a:r>
                <a:rPr lang="en-US" sz="2000" dirty="0">
                  <a:latin typeface="Arial"/>
                  <a:cs typeface="Arial"/>
                </a:rPr>
                <a:t>3</a:t>
              </a:r>
            </a:p>
          </p:txBody>
        </p:sp>
        <p:sp>
          <p:nvSpPr>
            <p:cNvPr id="113" name="TextBox 112"/>
            <p:cNvSpPr txBox="1"/>
            <p:nvPr/>
          </p:nvSpPr>
          <p:spPr>
            <a:xfrm>
              <a:off x="4052602" y="3938620"/>
              <a:ext cx="142642" cy="307777"/>
            </a:xfrm>
            <a:prstGeom prst="rect">
              <a:avLst/>
            </a:prstGeom>
            <a:noFill/>
          </p:spPr>
          <p:txBody>
            <a:bodyPr wrap="none" lIns="0" tIns="0" rIns="0" bIns="0" rtlCol="0">
              <a:spAutoFit/>
            </a:bodyPr>
            <a:lstStyle/>
            <a:p>
              <a:r>
                <a:rPr lang="en-US" sz="2000" dirty="0">
                  <a:latin typeface="Arial"/>
                  <a:cs typeface="Arial"/>
                </a:rPr>
                <a:t>2</a:t>
              </a:r>
            </a:p>
          </p:txBody>
        </p:sp>
        <p:sp>
          <p:nvSpPr>
            <p:cNvPr id="114" name="TextBox 113"/>
            <p:cNvSpPr txBox="1"/>
            <p:nvPr/>
          </p:nvSpPr>
          <p:spPr>
            <a:xfrm>
              <a:off x="3831928" y="4120446"/>
              <a:ext cx="142642" cy="307777"/>
            </a:xfrm>
            <a:prstGeom prst="rect">
              <a:avLst/>
            </a:prstGeom>
            <a:noFill/>
          </p:spPr>
          <p:txBody>
            <a:bodyPr wrap="none" lIns="0" tIns="0" rIns="0" bIns="0" rtlCol="0">
              <a:spAutoFit/>
            </a:bodyPr>
            <a:lstStyle/>
            <a:p>
              <a:r>
                <a:rPr lang="en-US" sz="2000" dirty="0">
                  <a:latin typeface="Arial"/>
                  <a:cs typeface="Arial"/>
                </a:rPr>
                <a:t>1</a:t>
              </a:r>
            </a:p>
          </p:txBody>
        </p:sp>
        <p:sp>
          <p:nvSpPr>
            <p:cNvPr id="69" name="TextBox 68"/>
            <p:cNvSpPr txBox="1"/>
            <p:nvPr/>
          </p:nvSpPr>
          <p:spPr>
            <a:xfrm>
              <a:off x="5572225" y="1897969"/>
              <a:ext cx="885478" cy="400110"/>
            </a:xfrm>
            <a:prstGeom prst="rect">
              <a:avLst/>
            </a:prstGeom>
            <a:noFill/>
          </p:spPr>
          <p:txBody>
            <a:bodyPr wrap="none" rtlCol="0">
              <a:spAutoFit/>
            </a:bodyPr>
            <a:lstStyle/>
            <a:p>
              <a:r>
                <a:rPr lang="en-US" sz="2000" b="1" dirty="0">
                  <a:latin typeface="Arial"/>
                  <a:cs typeface="Arial"/>
                </a:rPr>
                <a:t>T (°G)</a:t>
              </a:r>
            </a:p>
          </p:txBody>
        </p:sp>
        <p:sp>
          <p:nvSpPr>
            <p:cNvPr id="91" name="TextBox 90"/>
            <p:cNvSpPr txBox="1"/>
            <p:nvPr/>
          </p:nvSpPr>
          <p:spPr>
            <a:xfrm>
              <a:off x="2354700" y="2969080"/>
              <a:ext cx="1617289" cy="400110"/>
            </a:xfrm>
            <a:prstGeom prst="rect">
              <a:avLst/>
            </a:prstGeom>
            <a:noFill/>
          </p:spPr>
          <p:txBody>
            <a:bodyPr wrap="square" rtlCol="0">
              <a:spAutoFit/>
              <a:scene3d>
                <a:camera prst="orthographicFront">
                  <a:rot lat="0" lon="0" rev="5400000"/>
                </a:camera>
                <a:lightRig rig="threePt" dir="t"/>
              </a:scene3d>
            </a:bodyPr>
            <a:lstStyle/>
            <a:p>
              <a:r>
                <a:rPr lang="en-US" sz="2000" b="1" dirty="0">
                  <a:latin typeface="Arial"/>
                  <a:cs typeface="Arial"/>
                </a:rPr>
                <a:t>Subjective</a:t>
              </a:r>
            </a:p>
          </p:txBody>
        </p:sp>
        <p:sp>
          <p:nvSpPr>
            <p:cNvPr id="92" name="TextBox 91"/>
            <p:cNvSpPr txBox="1"/>
            <p:nvPr/>
          </p:nvSpPr>
          <p:spPr>
            <a:xfrm>
              <a:off x="4043164" y="4750903"/>
              <a:ext cx="1776023" cy="400110"/>
            </a:xfrm>
            <a:prstGeom prst="rect">
              <a:avLst/>
            </a:prstGeom>
            <a:noFill/>
          </p:spPr>
          <p:txBody>
            <a:bodyPr wrap="square" rtlCol="0">
              <a:spAutoFit/>
            </a:bodyPr>
            <a:lstStyle/>
            <a:p>
              <a:r>
                <a:rPr lang="en-US" sz="2000" b="1" dirty="0">
                  <a:latin typeface="Arial"/>
                  <a:cs typeface="Arial"/>
                </a:rPr>
                <a:t>Objective</a:t>
              </a:r>
            </a:p>
          </p:txBody>
        </p:sp>
      </p:grpSp>
      <p:sp>
        <p:nvSpPr>
          <p:cNvPr id="76" name="Footer Placeholder 3"/>
          <p:cNvSpPr>
            <a:spLocks noGrp="1"/>
          </p:cNvSpPr>
          <p:nvPr>
            <p:ph type="ftr" sz="quarter" idx="11"/>
          </p:nvPr>
        </p:nvSpPr>
        <p:spPr>
          <a:xfrm>
            <a:off x="254000" y="6595857"/>
            <a:ext cx="1930400" cy="262143"/>
          </a:xfrm>
        </p:spPr>
        <p:txBody>
          <a:bodyPr/>
          <a:lstStyle/>
          <a:p>
            <a:r>
              <a:rPr lang="en-US" sz="800" dirty="0" smtClean="0">
                <a:latin typeface="Arial"/>
                <a:cs typeface="Arial"/>
              </a:rPr>
              <a:t>© Jonath and Goldwater 2009 - 2018 </a:t>
            </a:r>
            <a:endParaRPr lang="en-US" sz="800" dirty="0">
              <a:latin typeface="Arial"/>
              <a:cs typeface="Arial"/>
            </a:endParaRPr>
          </a:p>
        </p:txBody>
      </p:sp>
      <p:sp>
        <p:nvSpPr>
          <p:cNvPr id="77" name="TextBox 76"/>
          <p:cNvSpPr txBox="1"/>
          <p:nvPr/>
        </p:nvSpPr>
        <p:spPr>
          <a:xfrm>
            <a:off x="1780059" y="6051462"/>
            <a:ext cx="5735736" cy="584776"/>
          </a:xfrm>
          <a:prstGeom prst="rect">
            <a:avLst/>
          </a:prstGeom>
          <a:solidFill>
            <a:srgbClr val="C6D9F1"/>
          </a:solidFill>
          <a:ln w="12700" cmpd="sng">
            <a:noFill/>
          </a:ln>
        </p:spPr>
        <p:txBody>
          <a:bodyPr wrap="square" rtlCol="0">
            <a:spAutoFit/>
          </a:bodyPr>
          <a:lstStyle/>
          <a:p>
            <a:r>
              <a:rPr lang="en-US" sz="1600" baseline="30000" dirty="0">
                <a:latin typeface="Arial"/>
                <a:cs typeface="Arial"/>
              </a:rPr>
              <a:t>3</a:t>
            </a:r>
            <a:r>
              <a:rPr lang="en-US" sz="1600" dirty="0" smtClean="0">
                <a:latin typeface="Arial"/>
                <a:cs typeface="Arial"/>
              </a:rPr>
              <a:t> During </a:t>
            </a:r>
            <a:r>
              <a:rPr lang="en-US" sz="1600" dirty="0">
                <a:latin typeface="Arial"/>
                <a:cs typeface="Arial"/>
              </a:rPr>
              <a:t>the Dotcom bubble, Alan Greenspan, Fed Chairman, popularized Robert </a:t>
            </a:r>
            <a:r>
              <a:rPr lang="en-US" sz="1600" dirty="0" err="1">
                <a:latin typeface="Arial"/>
                <a:cs typeface="Arial"/>
              </a:rPr>
              <a:t>Shiller’s</a:t>
            </a:r>
            <a:r>
              <a:rPr lang="en-US" sz="1600" dirty="0">
                <a:latin typeface="Arial"/>
                <a:cs typeface="Arial"/>
              </a:rPr>
              <a:t> term ‘Irrational Exuberance’. </a:t>
            </a:r>
          </a:p>
        </p:txBody>
      </p:sp>
      <p:sp>
        <p:nvSpPr>
          <p:cNvPr id="78" name="TextBox 77"/>
          <p:cNvSpPr txBox="1"/>
          <p:nvPr/>
        </p:nvSpPr>
        <p:spPr>
          <a:xfrm>
            <a:off x="1187219" y="594686"/>
            <a:ext cx="6771288" cy="1015663"/>
          </a:xfrm>
          <a:prstGeom prst="rect">
            <a:avLst/>
          </a:prstGeom>
          <a:solidFill>
            <a:srgbClr val="C6D9F1"/>
          </a:solidFill>
          <a:ln w="12700" cmpd="sng">
            <a:noFill/>
          </a:ln>
        </p:spPr>
        <p:txBody>
          <a:bodyPr wrap="square" rtlCol="0">
            <a:spAutoFit/>
          </a:bodyPr>
          <a:lstStyle/>
          <a:p>
            <a:pPr algn="ctr"/>
            <a:r>
              <a:rPr lang="en-US" sz="2000" dirty="0">
                <a:latin typeface="Arial"/>
                <a:cs typeface="Arial"/>
              </a:rPr>
              <a:t>The </a:t>
            </a:r>
            <a:r>
              <a:rPr lang="en-US" sz="2000" dirty="0" smtClean="0">
                <a:latin typeface="Arial"/>
                <a:cs typeface="Arial"/>
              </a:rPr>
              <a:t>Greenspan</a:t>
            </a:r>
            <a:r>
              <a:rPr lang="en-US" sz="2000" baseline="30000" dirty="0">
                <a:latin typeface="Arial"/>
                <a:cs typeface="Arial"/>
              </a:rPr>
              <a:t>3</a:t>
            </a:r>
            <a:r>
              <a:rPr lang="en-US" sz="2000" dirty="0" smtClean="0">
                <a:latin typeface="Arial"/>
                <a:cs typeface="Arial"/>
              </a:rPr>
              <a:t> scale </a:t>
            </a:r>
            <a:r>
              <a:rPr lang="en-US" sz="2000" dirty="0">
                <a:latin typeface="Arial"/>
                <a:cs typeface="Arial"/>
              </a:rPr>
              <a:t>applies to both Buyers and Sellers and to any temperature gradient between them.</a:t>
            </a:r>
          </a:p>
          <a:p>
            <a:pPr algn="ctr"/>
            <a:r>
              <a:rPr lang="en-US" sz="2000" i="1" dirty="0">
                <a:latin typeface="Arial"/>
                <a:cs typeface="Arial"/>
              </a:rPr>
              <a:t>It is limited to positive numbers from 0 to 10</a:t>
            </a:r>
            <a:r>
              <a:rPr lang="en-US" sz="2000" dirty="0">
                <a:latin typeface="Arial"/>
                <a:cs typeface="Arial"/>
              </a:rPr>
              <a:t>°G</a:t>
            </a:r>
            <a:r>
              <a:rPr lang="en-US" sz="2000" i="1" dirty="0">
                <a:latin typeface="Arial"/>
                <a:cs typeface="Arial"/>
              </a:rPr>
              <a:t>. </a:t>
            </a:r>
          </a:p>
        </p:txBody>
      </p:sp>
      <p:sp>
        <p:nvSpPr>
          <p:cNvPr id="101" name="TextBox 100"/>
          <p:cNvSpPr txBox="1"/>
          <p:nvPr/>
        </p:nvSpPr>
        <p:spPr>
          <a:xfrm>
            <a:off x="19537" y="2925642"/>
            <a:ext cx="2839590" cy="707886"/>
          </a:xfrm>
          <a:prstGeom prst="rect">
            <a:avLst/>
          </a:prstGeom>
          <a:noFill/>
          <a:ln w="12700" cmpd="sng">
            <a:noFill/>
          </a:ln>
        </p:spPr>
        <p:txBody>
          <a:bodyPr wrap="square" rtlCol="0">
            <a:spAutoFit/>
          </a:bodyPr>
          <a:lstStyle/>
          <a:p>
            <a:r>
              <a:rPr lang="en-US" sz="2000" dirty="0" smtClean="0">
                <a:latin typeface="Arial"/>
                <a:cs typeface="Arial"/>
              </a:rPr>
              <a:t>Subjective temperature component on </a:t>
            </a:r>
            <a:r>
              <a:rPr lang="en-US" sz="2000" b="1" dirty="0" smtClean="0">
                <a:latin typeface="Arial"/>
                <a:cs typeface="Arial"/>
              </a:rPr>
              <a:t>T</a:t>
            </a:r>
            <a:r>
              <a:rPr lang="en-US" sz="2000" b="1" baseline="-25000" dirty="0" smtClean="0">
                <a:latin typeface="Arial"/>
                <a:cs typeface="Arial"/>
              </a:rPr>
              <a:t>Im</a:t>
            </a:r>
            <a:r>
              <a:rPr lang="en-US" sz="2000" dirty="0" smtClean="0">
                <a:latin typeface="Arial"/>
                <a:cs typeface="Arial"/>
              </a:rPr>
              <a:t> axis.</a:t>
            </a:r>
            <a:endParaRPr lang="en-US" sz="2000" dirty="0">
              <a:latin typeface="Arial"/>
              <a:cs typeface="Arial"/>
            </a:endParaRPr>
          </a:p>
        </p:txBody>
      </p:sp>
      <p:sp>
        <p:nvSpPr>
          <p:cNvPr id="102" name="TextBox 101"/>
          <p:cNvSpPr txBox="1"/>
          <p:nvPr/>
        </p:nvSpPr>
        <p:spPr>
          <a:xfrm>
            <a:off x="6278360" y="2939561"/>
            <a:ext cx="2859128" cy="707886"/>
          </a:xfrm>
          <a:prstGeom prst="rect">
            <a:avLst/>
          </a:prstGeom>
          <a:noFill/>
          <a:ln w="12700" cmpd="sng">
            <a:noFill/>
          </a:ln>
        </p:spPr>
        <p:txBody>
          <a:bodyPr wrap="square" rtlCol="0">
            <a:spAutoFit/>
          </a:bodyPr>
          <a:lstStyle/>
          <a:p>
            <a:r>
              <a:rPr lang="en-US" sz="2000" dirty="0" smtClean="0">
                <a:latin typeface="Arial"/>
                <a:cs typeface="Arial"/>
              </a:rPr>
              <a:t>Objective temperature component on </a:t>
            </a:r>
            <a:r>
              <a:rPr lang="en-US" sz="2000" b="1" dirty="0" smtClean="0">
                <a:latin typeface="Arial"/>
                <a:cs typeface="Arial"/>
              </a:rPr>
              <a:t>T</a:t>
            </a:r>
            <a:r>
              <a:rPr lang="en-US" sz="2000" b="1" baseline="-25000" dirty="0" smtClean="0">
                <a:latin typeface="Arial"/>
                <a:cs typeface="Arial"/>
              </a:rPr>
              <a:t>Re</a:t>
            </a:r>
            <a:r>
              <a:rPr lang="en-US" sz="2000" dirty="0" smtClean="0">
                <a:latin typeface="Arial"/>
                <a:cs typeface="Arial"/>
              </a:rPr>
              <a:t> axis.</a:t>
            </a:r>
            <a:endParaRPr lang="en-US" sz="2000" dirty="0">
              <a:latin typeface="Arial"/>
              <a:cs typeface="Arial"/>
            </a:endParaRPr>
          </a:p>
        </p:txBody>
      </p:sp>
    </p:spTree>
    <p:extLst>
      <p:ext uri="{BB962C8B-B14F-4D97-AF65-F5344CB8AC3E}">
        <p14:creationId xmlns:p14="http://schemas.microsoft.com/office/powerpoint/2010/main" val="27185712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linds(vertical)">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9"/>
                                        </p:tgtEl>
                                        <p:attrNameLst>
                                          <p:attrName>style.visibility</p:attrName>
                                        </p:attrNameLst>
                                      </p:cBhvr>
                                      <p:to>
                                        <p:strVal val="visible"/>
                                      </p:to>
                                    </p:set>
                                  </p:childTnLst>
                                </p:cTn>
                              </p:par>
                              <p:par>
                                <p:cTn id="20" presetID="1" presetClass="exit" presetSubtype="0" fill="hold" grpId="1" nodeType="withEffect">
                                  <p:stCondLst>
                                    <p:cond delay="0"/>
                                  </p:stCondLst>
                                  <p:childTnLst>
                                    <p:set>
                                      <p:cBhvr>
                                        <p:cTn id="21" dur="1" fill="hold">
                                          <p:stCondLst>
                                            <p:cond delay="0"/>
                                          </p:stCondLst>
                                        </p:cTn>
                                        <p:tgtEl>
                                          <p:spTgt spid="101"/>
                                        </p:tgtEl>
                                        <p:attrNameLst>
                                          <p:attrName>style.visibility</p:attrName>
                                        </p:attrNameLst>
                                      </p:cBhvr>
                                      <p:to>
                                        <p:strVal val="hidden"/>
                                      </p:to>
                                    </p:set>
                                  </p:childTnLst>
                                </p:cTn>
                              </p:par>
                              <p:par>
                                <p:cTn id="22" presetID="1" presetClass="exit" presetSubtype="0" fill="hold" grpId="1" nodeType="withEffect">
                                  <p:stCondLst>
                                    <p:cond delay="0"/>
                                  </p:stCondLst>
                                  <p:childTnLst>
                                    <p:set>
                                      <p:cBhvr>
                                        <p:cTn id="23" dur="1" fill="hold">
                                          <p:stCondLst>
                                            <p:cond delay="0"/>
                                          </p:stCondLst>
                                        </p:cTn>
                                        <p:tgtEl>
                                          <p:spTgt spid="102"/>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8"/>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78" grpId="0" animBg="1"/>
      <p:bldP spid="101" grpId="0"/>
      <p:bldP spid="101" grpId="1"/>
      <p:bldP spid="102" grpId="0"/>
      <p:bldP spid="102"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309884</TotalTime>
  <Words>3722</Words>
  <Application>Microsoft Macintosh PowerPoint</Application>
  <PresentationFormat>Letter Paper (8.5x11 in)</PresentationFormat>
  <Paragraphs>514</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Economic Models and Animal Spirits</vt:lpstr>
      <vt:lpstr>Worth, Value and Profit Subjectivity and Objectivity</vt:lpstr>
      <vt:lpstr>Asymmetry of Cash Flow in Sales Transactions</vt:lpstr>
      <vt:lpstr>Thermodynamics and Economics</vt:lpstr>
      <vt:lpstr>Thermodynamics and Economics</vt:lpstr>
      <vt:lpstr>PowerPoint Presentation</vt:lpstr>
      <vt:lpstr>PowerPoint Presentation</vt:lpstr>
      <vt:lpstr>Thermodynamics and Economics Connecting Entropy to Profit</vt:lpstr>
      <vt:lpstr>Thermodynamics and Economics Uncovering Their Fundamental Connection</vt:lpstr>
      <vt:lpstr>PowerPoint Presentation</vt:lpstr>
      <vt:lpstr>PowerPoint Presentation</vt:lpstr>
      <vt:lpstr>CPTG Leads CU</vt:lpstr>
      <vt:lpstr>Capital to Labor Income Gap (CLIG)©  A New Indicator of Income Stratification CPTG (Blue) Plot minus CU (Red) Plot --- arbitrary units) </vt:lpstr>
      <vt:lpstr>Tax Reform Pressures Mount Imbalance is part of public discourse   </vt:lpstr>
      <vt:lpstr>PowerPoint Presentation</vt:lpstr>
      <vt:lpstr>NVAT Implementation</vt:lpstr>
      <vt:lpstr>NVAT and UBI A Self-Balancing Tax/Benefit System </vt:lpstr>
      <vt:lpstr>Conclusions</vt:lpstr>
      <vt:lpstr>PowerPoint Presentation</vt:lpstr>
      <vt:lpstr>PowerPoint Presentation</vt:lpstr>
    </vt:vector>
  </TitlesOfParts>
  <Manager/>
  <Company>AJA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Buyer-to-Seller Temperature Gradient Effect on Margins</dc:title>
  <dc:subject/>
  <dc:creator>Arthur Jonath</dc:creator>
  <cp:keywords/>
  <dc:description/>
  <cp:lastModifiedBy>Arthur Jonath</cp:lastModifiedBy>
  <cp:revision>1154</cp:revision>
  <cp:lastPrinted>2018-06-29T14:16:49Z</cp:lastPrinted>
  <dcterms:created xsi:type="dcterms:W3CDTF">2011-12-09T19:04:13Z</dcterms:created>
  <dcterms:modified xsi:type="dcterms:W3CDTF">2018-09-28T19:09:26Z</dcterms:modified>
  <cp:category/>
</cp:coreProperties>
</file>